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48" r:id="rId1"/>
  </p:sldMasterIdLst>
  <p:notesMasterIdLst>
    <p:notesMasterId r:id="rId49"/>
  </p:notesMasterIdLst>
  <p:sldIdLst>
    <p:sldId id="256" r:id="rId2"/>
    <p:sldId id="333" r:id="rId3"/>
    <p:sldId id="270" r:id="rId4"/>
    <p:sldId id="332" r:id="rId5"/>
    <p:sldId id="271" r:id="rId6"/>
    <p:sldId id="290" r:id="rId7"/>
    <p:sldId id="291" r:id="rId8"/>
    <p:sldId id="293" r:id="rId9"/>
    <p:sldId id="314" r:id="rId10"/>
    <p:sldId id="315" r:id="rId11"/>
    <p:sldId id="317" r:id="rId12"/>
    <p:sldId id="292" r:id="rId13"/>
    <p:sldId id="294" r:id="rId14"/>
    <p:sldId id="295" r:id="rId15"/>
    <p:sldId id="267" r:id="rId16"/>
    <p:sldId id="312" r:id="rId17"/>
    <p:sldId id="313" r:id="rId18"/>
    <p:sldId id="301" r:id="rId19"/>
    <p:sldId id="307" r:id="rId20"/>
    <p:sldId id="304" r:id="rId21"/>
    <p:sldId id="310" r:id="rId22"/>
    <p:sldId id="311" r:id="rId23"/>
    <p:sldId id="318" r:id="rId24"/>
    <p:sldId id="321" r:id="rId25"/>
    <p:sldId id="324" r:id="rId26"/>
    <p:sldId id="331" r:id="rId27"/>
    <p:sldId id="325" r:id="rId28"/>
    <p:sldId id="330" r:id="rId29"/>
    <p:sldId id="329" r:id="rId30"/>
    <p:sldId id="322" r:id="rId31"/>
    <p:sldId id="326" r:id="rId32"/>
    <p:sldId id="327" r:id="rId33"/>
    <p:sldId id="334" r:id="rId34"/>
    <p:sldId id="323" r:id="rId35"/>
    <p:sldId id="328" r:id="rId36"/>
    <p:sldId id="335" r:id="rId37"/>
    <p:sldId id="336" r:id="rId38"/>
    <p:sldId id="342" r:id="rId39"/>
    <p:sldId id="337" r:id="rId40"/>
    <p:sldId id="339" r:id="rId41"/>
    <p:sldId id="340" r:id="rId42"/>
    <p:sldId id="343" r:id="rId43"/>
    <p:sldId id="341" r:id="rId44"/>
    <p:sldId id="289" r:id="rId45"/>
    <p:sldId id="281" r:id="rId46"/>
    <p:sldId id="265" r:id="rId47"/>
    <p:sldId id="266" r:id="rId48"/>
  </p:sldIdLst>
  <p:sldSz cx="9144000" cy="6858000" type="screen4x3"/>
  <p:notesSz cx="7053263" cy="9309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98">
          <p15:clr>
            <a:srgbClr val="A4A3A4"/>
          </p15:clr>
        </p15:guide>
        <p15:guide id="2" pos="5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05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52" autoAdjust="0"/>
    <p:restoredTop sz="94660"/>
  </p:normalViewPr>
  <p:slideViewPr>
    <p:cSldViewPr snapToGrid="0">
      <p:cViewPr varScale="1">
        <p:scale>
          <a:sx n="82" d="100"/>
          <a:sy n="82" d="100"/>
        </p:scale>
        <p:origin x="1498" y="53"/>
      </p:cViewPr>
      <p:guideLst>
        <p:guide orient="horz" pos="2198"/>
        <p:guide pos="516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ulluru Prem Chand" userId="ca0cc0ff5e122fbc" providerId="LiveId" clId="{74D87F6F-0863-42DA-A075-95DC199276C6}"/>
    <pc:docChg chg="undo redo custSel addSld modSld">
      <pc:chgData name="Thulluru Prem Chand" userId="ca0cc0ff5e122fbc" providerId="LiveId" clId="{74D87F6F-0863-42DA-A075-95DC199276C6}" dt="2022-10-11T05:18:36.368" v="1786" actId="1076"/>
      <pc:docMkLst>
        <pc:docMk/>
      </pc:docMkLst>
      <pc:sldChg chg="addSp delSp modSp mod">
        <pc:chgData name="Thulluru Prem Chand" userId="ca0cc0ff5e122fbc" providerId="LiveId" clId="{74D87F6F-0863-42DA-A075-95DC199276C6}" dt="2022-10-11T05:01:54.578" v="1519" actId="1076"/>
        <pc:sldMkLst>
          <pc:docMk/>
          <pc:sldMk cId="591342850" sldId="324"/>
        </pc:sldMkLst>
        <pc:picChg chg="add mod">
          <ac:chgData name="Thulluru Prem Chand" userId="ca0cc0ff5e122fbc" providerId="LiveId" clId="{74D87F6F-0863-42DA-A075-95DC199276C6}" dt="2022-10-11T05:01:54.578" v="1519" actId="1076"/>
          <ac:picMkLst>
            <pc:docMk/>
            <pc:sldMk cId="591342850" sldId="324"/>
            <ac:picMk id="3" creationId="{C7F11273-F8B8-2C91-4263-47365DEBF5C1}"/>
          </ac:picMkLst>
        </pc:picChg>
        <pc:picChg chg="del">
          <ac:chgData name="Thulluru Prem Chand" userId="ca0cc0ff5e122fbc" providerId="LiveId" clId="{74D87F6F-0863-42DA-A075-95DC199276C6}" dt="2022-10-11T05:01:44.228" v="1516" actId="478"/>
          <ac:picMkLst>
            <pc:docMk/>
            <pc:sldMk cId="591342850" sldId="324"/>
            <ac:picMk id="5" creationId="{C7F11273-F8B8-2C91-4263-47365DEBF5C1}"/>
          </ac:picMkLst>
        </pc:picChg>
      </pc:sldChg>
      <pc:sldChg chg="modSp mod">
        <pc:chgData name="Thulluru Prem Chand" userId="ca0cc0ff5e122fbc" providerId="LiveId" clId="{74D87F6F-0863-42DA-A075-95DC199276C6}" dt="2022-10-11T05:02:15.419" v="1536" actId="20577"/>
        <pc:sldMkLst>
          <pc:docMk/>
          <pc:sldMk cId="1048837691" sldId="325"/>
        </pc:sldMkLst>
        <pc:spChg chg="mod">
          <ac:chgData name="Thulluru Prem Chand" userId="ca0cc0ff5e122fbc" providerId="LiveId" clId="{74D87F6F-0863-42DA-A075-95DC199276C6}" dt="2022-10-11T05:02:15.419" v="1536" actId="20577"/>
          <ac:spMkLst>
            <pc:docMk/>
            <pc:sldMk cId="1048837691" sldId="325"/>
            <ac:spMk id="3" creationId="{93F2906A-EBE3-A162-D721-1108D0EF6716}"/>
          </ac:spMkLst>
        </pc:spChg>
      </pc:sldChg>
      <pc:sldChg chg="addSp modSp mod">
        <pc:chgData name="Thulluru Prem Chand" userId="ca0cc0ff5e122fbc" providerId="LiveId" clId="{74D87F6F-0863-42DA-A075-95DC199276C6}" dt="2022-10-11T04:45:48.085" v="86" actId="1076"/>
        <pc:sldMkLst>
          <pc:docMk/>
          <pc:sldMk cId="1727516095" sldId="328"/>
        </pc:sldMkLst>
        <pc:spChg chg="add mod">
          <ac:chgData name="Thulluru Prem Chand" userId="ca0cc0ff5e122fbc" providerId="LiveId" clId="{74D87F6F-0863-42DA-A075-95DC199276C6}" dt="2022-10-11T04:45:48.085" v="86" actId="1076"/>
          <ac:spMkLst>
            <pc:docMk/>
            <pc:sldMk cId="1727516095" sldId="328"/>
            <ac:spMk id="6" creationId="{FA41265E-3F59-BBD0-E274-F40DCDD2D3E4}"/>
          </ac:spMkLst>
        </pc:spChg>
      </pc:sldChg>
      <pc:sldChg chg="addSp modSp mod">
        <pc:chgData name="Thulluru Prem Chand" userId="ca0cc0ff5e122fbc" providerId="LiveId" clId="{74D87F6F-0863-42DA-A075-95DC199276C6}" dt="2022-10-11T04:44:23.322" v="4" actId="14100"/>
        <pc:sldMkLst>
          <pc:docMk/>
          <pc:sldMk cId="1623132181" sldId="336"/>
        </pc:sldMkLst>
        <pc:spChg chg="mod">
          <ac:chgData name="Thulluru Prem Chand" userId="ca0cc0ff5e122fbc" providerId="LiveId" clId="{74D87F6F-0863-42DA-A075-95DC199276C6}" dt="2022-10-11T04:44:19.061" v="3" actId="1076"/>
          <ac:spMkLst>
            <pc:docMk/>
            <pc:sldMk cId="1623132181" sldId="336"/>
            <ac:spMk id="11" creationId="{79D2D285-D5C8-8ECE-A086-929F69AA2083}"/>
          </ac:spMkLst>
        </pc:spChg>
        <pc:picChg chg="add mod">
          <ac:chgData name="Thulluru Prem Chand" userId="ca0cc0ff5e122fbc" providerId="LiveId" clId="{74D87F6F-0863-42DA-A075-95DC199276C6}" dt="2022-10-11T04:44:23.322" v="4" actId="14100"/>
          <ac:picMkLst>
            <pc:docMk/>
            <pc:sldMk cId="1623132181" sldId="336"/>
            <ac:picMk id="3" creationId="{7EB63A05-97F6-9A79-C127-5EEF42E06B53}"/>
          </ac:picMkLst>
        </pc:picChg>
      </pc:sldChg>
      <pc:sldChg chg="addSp modSp">
        <pc:chgData name="Thulluru Prem Chand" userId="ca0cc0ff5e122fbc" providerId="LiveId" clId="{74D87F6F-0863-42DA-A075-95DC199276C6}" dt="2022-10-11T04:46:10.642" v="89"/>
        <pc:sldMkLst>
          <pc:docMk/>
          <pc:sldMk cId="3441336700" sldId="337"/>
        </pc:sldMkLst>
        <pc:spChg chg="add mod">
          <ac:chgData name="Thulluru Prem Chand" userId="ca0cc0ff5e122fbc" providerId="LiveId" clId="{74D87F6F-0863-42DA-A075-95DC199276C6}" dt="2022-10-11T04:46:10.642" v="89"/>
          <ac:spMkLst>
            <pc:docMk/>
            <pc:sldMk cId="3441336700" sldId="337"/>
            <ac:spMk id="2" creationId="{C565349A-42B4-2EF6-B270-B80B6E882862}"/>
          </ac:spMkLst>
        </pc:spChg>
      </pc:sldChg>
      <pc:sldChg chg="addSp modSp">
        <pc:chgData name="Thulluru Prem Chand" userId="ca0cc0ff5e122fbc" providerId="LiveId" clId="{74D87F6F-0863-42DA-A075-95DC199276C6}" dt="2022-10-11T04:46:12.372" v="90"/>
        <pc:sldMkLst>
          <pc:docMk/>
          <pc:sldMk cId="79884508" sldId="339"/>
        </pc:sldMkLst>
        <pc:spChg chg="add mod">
          <ac:chgData name="Thulluru Prem Chand" userId="ca0cc0ff5e122fbc" providerId="LiveId" clId="{74D87F6F-0863-42DA-A075-95DC199276C6}" dt="2022-10-11T04:46:12.372" v="90"/>
          <ac:spMkLst>
            <pc:docMk/>
            <pc:sldMk cId="79884508" sldId="339"/>
            <ac:spMk id="2" creationId="{B027F78A-F2C9-51EA-78B9-3D104B5634FB}"/>
          </ac:spMkLst>
        </pc:spChg>
      </pc:sldChg>
      <pc:sldChg chg="addSp modSp">
        <pc:chgData name="Thulluru Prem Chand" userId="ca0cc0ff5e122fbc" providerId="LiveId" clId="{74D87F6F-0863-42DA-A075-95DC199276C6}" dt="2022-10-11T04:46:15.091" v="91"/>
        <pc:sldMkLst>
          <pc:docMk/>
          <pc:sldMk cId="1316684001" sldId="340"/>
        </pc:sldMkLst>
        <pc:spChg chg="add mod">
          <ac:chgData name="Thulluru Prem Chand" userId="ca0cc0ff5e122fbc" providerId="LiveId" clId="{74D87F6F-0863-42DA-A075-95DC199276C6}" dt="2022-10-11T04:46:15.091" v="91"/>
          <ac:spMkLst>
            <pc:docMk/>
            <pc:sldMk cId="1316684001" sldId="340"/>
            <ac:spMk id="2" creationId="{3DEED47F-7CA9-BC13-EAD3-6646A6F39D0B}"/>
          </ac:spMkLst>
        </pc:spChg>
      </pc:sldChg>
      <pc:sldChg chg="addSp delSp modSp new mod">
        <pc:chgData name="Thulluru Prem Chand" userId="ca0cc0ff5e122fbc" providerId="LiveId" clId="{74D87F6F-0863-42DA-A075-95DC199276C6}" dt="2022-10-11T05:17:39.935" v="1750" actId="14100"/>
        <pc:sldMkLst>
          <pc:docMk/>
          <pc:sldMk cId="3577221364" sldId="341"/>
        </pc:sldMkLst>
        <pc:spChg chg="del">
          <ac:chgData name="Thulluru Prem Chand" userId="ca0cc0ff5e122fbc" providerId="LiveId" clId="{74D87F6F-0863-42DA-A075-95DC199276C6}" dt="2022-10-11T04:46:02.972" v="88" actId="478"/>
          <ac:spMkLst>
            <pc:docMk/>
            <pc:sldMk cId="3577221364" sldId="341"/>
            <ac:spMk id="2" creationId="{BF22840C-9D19-5A92-81FF-70D45BC9903B}"/>
          </ac:spMkLst>
        </pc:spChg>
        <pc:spChg chg="del">
          <ac:chgData name="Thulluru Prem Chand" userId="ca0cc0ff5e122fbc" providerId="LiveId" clId="{74D87F6F-0863-42DA-A075-95DC199276C6}" dt="2022-10-11T04:46:02.972" v="88" actId="478"/>
          <ac:spMkLst>
            <pc:docMk/>
            <pc:sldMk cId="3577221364" sldId="341"/>
            <ac:spMk id="3" creationId="{80E579AD-CB38-78EC-182C-5FA211274E10}"/>
          </ac:spMkLst>
        </pc:spChg>
        <pc:spChg chg="del">
          <ac:chgData name="Thulluru Prem Chand" userId="ca0cc0ff5e122fbc" providerId="LiveId" clId="{74D87F6F-0863-42DA-A075-95DC199276C6}" dt="2022-10-11T04:46:02.972" v="88" actId="478"/>
          <ac:spMkLst>
            <pc:docMk/>
            <pc:sldMk cId="3577221364" sldId="341"/>
            <ac:spMk id="4" creationId="{EC6C85AA-6C35-67F0-2F7D-852BD9B6D9DB}"/>
          </ac:spMkLst>
        </pc:spChg>
        <pc:spChg chg="add del mod">
          <ac:chgData name="Thulluru Prem Chand" userId="ca0cc0ff5e122fbc" providerId="LiveId" clId="{74D87F6F-0863-42DA-A075-95DC199276C6}" dt="2022-10-11T04:47:18.444" v="110" actId="478"/>
          <ac:spMkLst>
            <pc:docMk/>
            <pc:sldMk cId="3577221364" sldId="341"/>
            <ac:spMk id="6" creationId="{B2D911C6-5128-A268-816C-133DF33FAD4C}"/>
          </ac:spMkLst>
        </pc:spChg>
        <pc:spChg chg="add mod">
          <ac:chgData name="Thulluru Prem Chand" userId="ca0cc0ff5e122fbc" providerId="LiveId" clId="{74D87F6F-0863-42DA-A075-95DC199276C6}" dt="2022-10-11T04:47:29.566" v="122" actId="1076"/>
          <ac:spMkLst>
            <pc:docMk/>
            <pc:sldMk cId="3577221364" sldId="341"/>
            <ac:spMk id="7" creationId="{CDC157C9-8865-03A4-F2FE-A3CA132F5741}"/>
          </ac:spMkLst>
        </pc:spChg>
        <pc:spChg chg="add mod">
          <ac:chgData name="Thulluru Prem Chand" userId="ca0cc0ff5e122fbc" providerId="LiveId" clId="{74D87F6F-0863-42DA-A075-95DC199276C6}" dt="2022-10-11T05:17:39.935" v="1750" actId="14100"/>
          <ac:spMkLst>
            <pc:docMk/>
            <pc:sldMk cId="3577221364" sldId="341"/>
            <ac:spMk id="9" creationId="{F373B803-C036-E7E7-302B-99753034AB2A}"/>
          </ac:spMkLst>
        </pc:spChg>
      </pc:sldChg>
      <pc:sldChg chg="addSp delSp modSp add mod">
        <pc:chgData name="Thulluru Prem Chand" userId="ca0cc0ff5e122fbc" providerId="LiveId" clId="{74D87F6F-0863-42DA-A075-95DC199276C6}" dt="2022-10-11T05:06:26.398" v="1595" actId="478"/>
        <pc:sldMkLst>
          <pc:docMk/>
          <pc:sldMk cId="1600338781" sldId="342"/>
        </pc:sldMkLst>
        <pc:spChg chg="del">
          <ac:chgData name="Thulluru Prem Chand" userId="ca0cc0ff5e122fbc" providerId="LiveId" clId="{74D87F6F-0863-42DA-A075-95DC199276C6}" dt="2022-10-11T05:06:26.398" v="1595" actId="478"/>
          <ac:spMkLst>
            <pc:docMk/>
            <pc:sldMk cId="1600338781" sldId="342"/>
            <ac:spMk id="6" creationId="{C5E4EBF1-DFC9-ADF4-2C7C-16E5607CFF79}"/>
          </ac:spMkLst>
        </pc:spChg>
        <pc:spChg chg="mod">
          <ac:chgData name="Thulluru Prem Chand" userId="ca0cc0ff5e122fbc" providerId="LiveId" clId="{74D87F6F-0863-42DA-A075-95DC199276C6}" dt="2022-10-11T05:03:43.363" v="1591" actId="1076"/>
          <ac:spMkLst>
            <pc:docMk/>
            <pc:sldMk cId="1600338781" sldId="342"/>
            <ac:spMk id="11" creationId="{79D2D285-D5C8-8ECE-A086-929F69AA2083}"/>
          </ac:spMkLst>
        </pc:spChg>
        <pc:graphicFrameChg chg="add mod modGraphic">
          <ac:chgData name="Thulluru Prem Chand" userId="ca0cc0ff5e122fbc" providerId="LiveId" clId="{74D87F6F-0863-42DA-A075-95DC199276C6}" dt="2022-10-11T05:04:23.628" v="1594" actId="20577"/>
          <ac:graphicFrameMkLst>
            <pc:docMk/>
            <pc:sldMk cId="1600338781" sldId="342"/>
            <ac:graphicFrameMk id="5" creationId="{CE45BC7F-A855-E55D-F1DE-C0E390151764}"/>
          </ac:graphicFrameMkLst>
        </pc:graphicFrameChg>
        <pc:picChg chg="del">
          <ac:chgData name="Thulluru Prem Chand" userId="ca0cc0ff5e122fbc" providerId="LiveId" clId="{74D87F6F-0863-42DA-A075-95DC199276C6}" dt="2022-10-11T05:03:09.198" v="1538" actId="478"/>
          <ac:picMkLst>
            <pc:docMk/>
            <pc:sldMk cId="1600338781" sldId="342"/>
            <ac:picMk id="3" creationId="{7EB63A05-97F6-9A79-C127-5EEF42E06B53}"/>
          </ac:picMkLst>
        </pc:picChg>
      </pc:sldChg>
      <pc:sldChg chg="addSp delSp modSp add mod">
        <pc:chgData name="Thulluru Prem Chand" userId="ca0cc0ff5e122fbc" providerId="LiveId" clId="{74D87F6F-0863-42DA-A075-95DC199276C6}" dt="2022-10-11T05:18:36.368" v="1786" actId="1076"/>
        <pc:sldMkLst>
          <pc:docMk/>
          <pc:sldMk cId="539373473" sldId="343"/>
        </pc:sldMkLst>
        <pc:spChg chg="mod">
          <ac:chgData name="Thulluru Prem Chand" userId="ca0cc0ff5e122fbc" providerId="LiveId" clId="{74D87F6F-0863-42DA-A075-95DC199276C6}" dt="2022-10-11T05:18:32.255" v="1785" actId="14100"/>
          <ac:spMkLst>
            <pc:docMk/>
            <pc:sldMk cId="539373473" sldId="343"/>
            <ac:spMk id="10" creationId="{31BB5859-E08D-DE38-75DB-D62BE4D2DD3D}"/>
          </ac:spMkLst>
        </pc:spChg>
        <pc:picChg chg="del">
          <ac:chgData name="Thulluru Prem Chand" userId="ca0cc0ff5e122fbc" providerId="LiveId" clId="{74D87F6F-0863-42DA-A075-95DC199276C6}" dt="2022-10-11T05:18:14.567" v="1752" actId="478"/>
          <ac:picMkLst>
            <pc:docMk/>
            <pc:sldMk cId="539373473" sldId="343"/>
            <ac:picMk id="3" creationId="{B14C2467-16F5-319E-E733-7347630DD643}"/>
          </ac:picMkLst>
        </pc:picChg>
        <pc:picChg chg="add mod">
          <ac:chgData name="Thulluru Prem Chand" userId="ca0cc0ff5e122fbc" providerId="LiveId" clId="{74D87F6F-0863-42DA-A075-95DC199276C6}" dt="2022-10-11T05:18:36.368" v="1786" actId="1076"/>
          <ac:picMkLst>
            <pc:docMk/>
            <pc:sldMk cId="539373473" sldId="343"/>
            <ac:picMk id="6" creationId="{FC4D328A-3D81-D030-FBE1-F6FBAF8E316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2#1">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9592CAF-FA1E-4671-BBE1-CD8AAAD8F531}" type="doc">
      <dgm:prSet loTypeId="urn:microsoft.com/office/officeart/2005/8/layout/vList5" loCatId="list" qsTypeId="urn:microsoft.com/office/officeart/2005/8/quickstyle/simple1" qsCatId="simple" csTypeId="urn:microsoft.com/office/officeart/2005/8/colors/accent6_2#1" csCatId="accent6" phldr="1"/>
      <dgm:spPr/>
      <dgm:t>
        <a:bodyPr/>
        <a:lstStyle/>
        <a:p>
          <a:endParaRPr lang="en-US"/>
        </a:p>
      </dgm:t>
    </dgm:pt>
    <dgm:pt modelId="{97C9AA84-2EEC-4DD5-8A06-574CF8E945E6}">
      <dgm:prSet phldrT="[Text]" custT="1"/>
      <dgm:spPr/>
      <dgm:t>
        <a:bodyPr/>
        <a:lstStyle/>
        <a:p>
          <a:r>
            <a:rPr lang="en-US" sz="3600" dirty="0">
              <a:latin typeface="Times New Roman" panose="02020603050405020304" pitchFamily="18" charset="0"/>
              <a:cs typeface="Times New Roman" panose="02020603050405020304" pitchFamily="18" charset="0"/>
            </a:rPr>
            <a:t>Module 1</a:t>
          </a:r>
        </a:p>
      </dgm:t>
    </dgm:pt>
    <dgm:pt modelId="{2AA7A554-6E2E-4981-9DD6-EB3A0721CE3F}" type="parTrans" cxnId="{3A7AAA75-3437-4F6E-B485-BF850250970D}">
      <dgm:prSet/>
      <dgm:spPr/>
      <dgm:t>
        <a:bodyPr/>
        <a:lstStyle/>
        <a:p>
          <a:endParaRPr lang="en-US"/>
        </a:p>
      </dgm:t>
    </dgm:pt>
    <dgm:pt modelId="{0D8916A6-DCBB-47BA-A769-D063826CC71B}" type="sibTrans" cxnId="{3A7AAA75-3437-4F6E-B485-BF850250970D}">
      <dgm:prSet/>
      <dgm:spPr/>
      <dgm:t>
        <a:bodyPr/>
        <a:lstStyle/>
        <a:p>
          <a:endParaRPr lang="en-US"/>
        </a:p>
      </dgm:t>
    </dgm:pt>
    <dgm:pt modelId="{97971F47-2568-43FC-9A71-3B1D589D389C}">
      <dgm:prSet phldrT="[Text]" phldr="0" custT="0"/>
      <dgm:spPr/>
      <dgm:t>
        <a:bodyPr vert="horz" wrap="square"/>
        <a:lstStyle/>
        <a:p>
          <a:pPr algn="ctr">
            <a:lnSpc>
              <a:spcPct val="100000"/>
            </a:lnSpc>
            <a:spcBef>
              <a:spcPct val="0"/>
            </a:spcBef>
            <a:spcAft>
              <a:spcPct val="15000"/>
            </a:spcAft>
          </a:pPr>
          <a:r>
            <a:rPr lang="en-US" dirty="0">
              <a:latin typeface="Times New Roman" panose="02020603050405020304" pitchFamily="18" charset="0"/>
              <a:cs typeface="Times New Roman" panose="02020603050405020304" pitchFamily="18" charset="0"/>
            </a:rPr>
            <a:t>Collection and Partition of Data</a:t>
          </a:r>
        </a:p>
      </dgm:t>
    </dgm:pt>
    <dgm:pt modelId="{75AB6D29-4804-40D6-A08F-1C5E37110711}" type="parTrans" cxnId="{9890B633-9237-4361-A7C4-D329C9EF9A75}">
      <dgm:prSet/>
      <dgm:spPr/>
      <dgm:t>
        <a:bodyPr/>
        <a:lstStyle/>
        <a:p>
          <a:endParaRPr lang="en-US"/>
        </a:p>
      </dgm:t>
    </dgm:pt>
    <dgm:pt modelId="{5CEAFEF2-D429-4CF6-A6E2-04A3FF645F8F}" type="sibTrans" cxnId="{9890B633-9237-4361-A7C4-D329C9EF9A75}">
      <dgm:prSet/>
      <dgm:spPr/>
      <dgm:t>
        <a:bodyPr/>
        <a:lstStyle/>
        <a:p>
          <a:endParaRPr lang="en-US"/>
        </a:p>
      </dgm:t>
    </dgm:pt>
    <dgm:pt modelId="{FEC743ED-0B29-461D-8771-D2187AD51E55}">
      <dgm:prSet phldrT="[Text]" custT="1"/>
      <dgm:spPr/>
      <dgm:t>
        <a:bodyPr/>
        <a:lstStyle/>
        <a:p>
          <a:r>
            <a:rPr lang="en-US" sz="3600" dirty="0">
              <a:latin typeface="Times New Roman" panose="02020603050405020304" pitchFamily="18" charset="0"/>
              <a:cs typeface="Times New Roman" panose="02020603050405020304" pitchFamily="18" charset="0"/>
            </a:rPr>
            <a:t>Module 2</a:t>
          </a:r>
        </a:p>
      </dgm:t>
    </dgm:pt>
    <dgm:pt modelId="{11A57F46-5D52-4612-817D-565DB2C7C306}" type="parTrans" cxnId="{079DE5CA-5AED-42CC-956D-40BFB99DB459}">
      <dgm:prSet/>
      <dgm:spPr/>
      <dgm:t>
        <a:bodyPr/>
        <a:lstStyle/>
        <a:p>
          <a:endParaRPr lang="en-US"/>
        </a:p>
      </dgm:t>
    </dgm:pt>
    <dgm:pt modelId="{7990358D-946B-46E3-908E-CB0785A5A416}" type="sibTrans" cxnId="{079DE5CA-5AED-42CC-956D-40BFB99DB459}">
      <dgm:prSet/>
      <dgm:spPr/>
      <dgm:t>
        <a:bodyPr/>
        <a:lstStyle/>
        <a:p>
          <a:endParaRPr lang="en-US"/>
        </a:p>
      </dgm:t>
    </dgm:pt>
    <dgm:pt modelId="{36A6D93E-362A-4161-9324-A324215AC6DC}">
      <dgm:prSet phldrT="[Text]" phldr="0" custT="0"/>
      <dgm:spPr/>
      <dgm:t>
        <a:bodyPr vert="horz" wrap="square"/>
        <a:lstStyle/>
        <a:p>
          <a:pPr algn="ctr">
            <a:lnSpc>
              <a:spcPct val="100000"/>
            </a:lnSpc>
            <a:spcBef>
              <a:spcPct val="0"/>
            </a:spcBef>
            <a:spcAft>
              <a:spcPct val="15000"/>
            </a:spcAft>
          </a:pPr>
          <a:r>
            <a:rPr lang="en-US" dirty="0">
              <a:latin typeface="Times New Roman" panose="02020603050405020304" pitchFamily="18" charset="0"/>
              <a:cs typeface="Times New Roman" panose="02020603050405020304" pitchFamily="18" charset="0"/>
            </a:rPr>
            <a:t> Pre-Processing of Datasets </a:t>
          </a:r>
          <a:endParaRPr dirty="0">
            <a:latin typeface="Times New Roman" panose="02020603050405020304" pitchFamily="18" charset="0"/>
            <a:cs typeface="Times New Roman" panose="02020603050405020304" pitchFamily="18" charset="0"/>
          </a:endParaRPr>
        </a:p>
      </dgm:t>
    </dgm:pt>
    <dgm:pt modelId="{3567456E-2B36-4245-B544-29A8CD91BA0D}" type="parTrans" cxnId="{4DD5A96E-BC5E-41F0-9415-9AB6C6D0806A}">
      <dgm:prSet/>
      <dgm:spPr/>
      <dgm:t>
        <a:bodyPr/>
        <a:lstStyle/>
        <a:p>
          <a:endParaRPr lang="en-US"/>
        </a:p>
      </dgm:t>
    </dgm:pt>
    <dgm:pt modelId="{0A5EC5E3-3C48-4F53-8FD1-0D7B58699C7F}" type="sibTrans" cxnId="{4DD5A96E-BC5E-41F0-9415-9AB6C6D0806A}">
      <dgm:prSet/>
      <dgm:spPr/>
      <dgm:t>
        <a:bodyPr/>
        <a:lstStyle/>
        <a:p>
          <a:endParaRPr lang="en-US"/>
        </a:p>
      </dgm:t>
    </dgm:pt>
    <dgm:pt modelId="{6D62C05B-C13A-4375-9C50-CE88E38FE91D}">
      <dgm:prSet phldrT="[Text]" phldr="0" custT="0"/>
      <dgm:spPr/>
      <dgm:t>
        <a:bodyPr vert="horz" wrap="square"/>
        <a:lstStyle/>
        <a:p>
          <a:pPr algn="ctr">
            <a:lnSpc>
              <a:spcPct val="100000"/>
            </a:lnSpc>
            <a:spcBef>
              <a:spcPct val="0"/>
            </a:spcBef>
            <a:spcAft>
              <a:spcPct val="15000"/>
            </a:spcAft>
          </a:pPr>
          <a:r>
            <a:rPr lang="en-US" dirty="0">
              <a:latin typeface="Times New Roman" panose="02020603050405020304" pitchFamily="18" charset="0"/>
              <a:cs typeface="Times New Roman" panose="02020603050405020304" pitchFamily="18" charset="0"/>
            </a:rPr>
            <a:t>Training and Evaluation of Models</a:t>
          </a:r>
          <a:endParaRPr dirty="0">
            <a:latin typeface="Times New Roman" panose="02020603050405020304" pitchFamily="18" charset="0"/>
            <a:cs typeface="Times New Roman" panose="02020603050405020304" pitchFamily="18" charset="0"/>
          </a:endParaRPr>
        </a:p>
      </dgm:t>
    </dgm:pt>
    <dgm:pt modelId="{351D0228-7990-4603-9775-900CB1AA1823}" type="parTrans" cxnId="{93A0AB45-866B-47D7-A49F-829E86D8A10B}">
      <dgm:prSet/>
      <dgm:spPr/>
      <dgm:t>
        <a:bodyPr/>
        <a:lstStyle/>
        <a:p>
          <a:endParaRPr lang="en-US"/>
        </a:p>
      </dgm:t>
    </dgm:pt>
    <dgm:pt modelId="{AB95FED0-3721-4F01-ADCF-2256550CF17F}" type="sibTrans" cxnId="{93A0AB45-866B-47D7-A49F-829E86D8A10B}">
      <dgm:prSet/>
      <dgm:spPr/>
      <dgm:t>
        <a:bodyPr/>
        <a:lstStyle/>
        <a:p>
          <a:endParaRPr lang="en-US"/>
        </a:p>
      </dgm:t>
    </dgm:pt>
    <dgm:pt modelId="{28296802-D829-42EB-9C9A-B0C1C08E7BD2}">
      <dgm:prSet phldrT="[Text]" custT="1"/>
      <dgm:spPr/>
      <dgm:t>
        <a:bodyPr/>
        <a:lstStyle/>
        <a:p>
          <a:r>
            <a:rPr lang="en-US" sz="3600" dirty="0">
              <a:latin typeface="Times New Roman" panose="02020603050405020304" pitchFamily="18" charset="0"/>
              <a:cs typeface="Times New Roman" panose="02020603050405020304" pitchFamily="18" charset="0"/>
            </a:rPr>
            <a:t>Module 4</a:t>
          </a:r>
        </a:p>
      </dgm:t>
    </dgm:pt>
    <dgm:pt modelId="{1442618F-15FF-48DA-BEFD-8D6EAC60A430}" type="parTrans" cxnId="{E4FD0591-DFD5-42F2-B541-31C9139DD8CA}">
      <dgm:prSet/>
      <dgm:spPr/>
      <dgm:t>
        <a:bodyPr/>
        <a:lstStyle/>
        <a:p>
          <a:endParaRPr lang="en-US"/>
        </a:p>
      </dgm:t>
    </dgm:pt>
    <dgm:pt modelId="{85EE2A52-4569-45E9-82A2-8C070F2C84BE}" type="sibTrans" cxnId="{E4FD0591-DFD5-42F2-B541-31C9139DD8CA}">
      <dgm:prSet/>
      <dgm:spPr/>
      <dgm:t>
        <a:bodyPr/>
        <a:lstStyle/>
        <a:p>
          <a:endParaRPr lang="en-US"/>
        </a:p>
      </dgm:t>
    </dgm:pt>
    <dgm:pt modelId="{7E922CEA-AFB3-439E-970E-B524FBDE91DC}">
      <dgm:prSet phldrT="[Text]" phldr="0" custT="0"/>
      <dgm:spPr/>
      <dgm:t>
        <a:bodyPr vert="horz" wrap="square"/>
        <a:lstStyle/>
        <a:p>
          <a:pPr algn="ctr">
            <a:lnSpc>
              <a:spcPct val="100000"/>
            </a:lnSpc>
            <a:spcBef>
              <a:spcPct val="0"/>
            </a:spcBef>
            <a:spcAft>
              <a:spcPct val="15000"/>
            </a:spcAft>
          </a:pPr>
          <a:r>
            <a:rPr lang="en-US" dirty="0">
              <a:latin typeface="Times New Roman" panose="02020603050405020304" pitchFamily="18" charset="0"/>
              <a:cs typeface="Times New Roman" panose="02020603050405020304" pitchFamily="18" charset="0"/>
            </a:rPr>
            <a:t>Model selection and Saving the models</a:t>
          </a:r>
        </a:p>
      </dgm:t>
    </dgm:pt>
    <dgm:pt modelId="{410F4F33-E06E-4A26-9700-BDCD944153C4}" type="parTrans" cxnId="{F5B45802-BB8C-4132-B11A-F4D058EC4BA6}">
      <dgm:prSet/>
      <dgm:spPr/>
      <dgm:t>
        <a:bodyPr/>
        <a:lstStyle/>
        <a:p>
          <a:endParaRPr lang="en-US"/>
        </a:p>
      </dgm:t>
    </dgm:pt>
    <dgm:pt modelId="{6AAAE635-5F1C-46C8-88C6-54CEE67B8D68}" type="sibTrans" cxnId="{F5B45802-BB8C-4132-B11A-F4D058EC4BA6}">
      <dgm:prSet/>
      <dgm:spPr/>
      <dgm:t>
        <a:bodyPr/>
        <a:lstStyle/>
        <a:p>
          <a:endParaRPr lang="en-US"/>
        </a:p>
      </dgm:t>
    </dgm:pt>
    <dgm:pt modelId="{2C0DBA06-5BCF-44BD-925A-7E1C279D4E1C}">
      <dgm:prSet phldrT="[Text]" custT="1"/>
      <dgm:spPr/>
      <dgm:t>
        <a:bodyPr/>
        <a:lstStyle/>
        <a:p>
          <a:r>
            <a:rPr lang="en-US" sz="3600" dirty="0">
              <a:latin typeface="Times New Roman" panose="02020603050405020304" pitchFamily="18" charset="0"/>
              <a:cs typeface="Times New Roman" panose="02020603050405020304" pitchFamily="18" charset="0"/>
            </a:rPr>
            <a:t>Module 5</a:t>
          </a:r>
        </a:p>
      </dgm:t>
    </dgm:pt>
    <dgm:pt modelId="{406EBAB6-C52F-47D3-AA1F-4D7DAE81CED4}" type="parTrans" cxnId="{1476212F-2919-4DB5-BD09-D5822062109F}">
      <dgm:prSet/>
      <dgm:spPr/>
      <dgm:t>
        <a:bodyPr/>
        <a:lstStyle/>
        <a:p>
          <a:endParaRPr lang="en-US"/>
        </a:p>
      </dgm:t>
    </dgm:pt>
    <dgm:pt modelId="{63F1D759-C7AA-47AC-8A71-5966823EF653}" type="sibTrans" cxnId="{1476212F-2919-4DB5-BD09-D5822062109F}">
      <dgm:prSet/>
      <dgm:spPr/>
      <dgm:t>
        <a:bodyPr/>
        <a:lstStyle/>
        <a:p>
          <a:endParaRPr lang="en-US"/>
        </a:p>
      </dgm:t>
    </dgm:pt>
    <dgm:pt modelId="{F915517D-1F64-4057-902D-669193CE4376}">
      <dgm:prSet phldrT="[Text]" custT="1"/>
      <dgm:spPr/>
      <dgm:t>
        <a:bodyPr/>
        <a:lstStyle/>
        <a:p>
          <a:r>
            <a:rPr lang="en-US" sz="3600" dirty="0">
              <a:latin typeface="Times New Roman" panose="02020603050405020304" pitchFamily="18" charset="0"/>
              <a:cs typeface="Times New Roman" panose="02020603050405020304" pitchFamily="18" charset="0"/>
            </a:rPr>
            <a:t>Module 3</a:t>
          </a:r>
        </a:p>
      </dgm:t>
    </dgm:pt>
    <dgm:pt modelId="{4B6D80A9-4C43-4844-8F92-A56CDFDB5169}" type="sibTrans" cxnId="{0AE37565-F7E0-4B50-ADBF-8A0EBD2B8D7C}">
      <dgm:prSet/>
      <dgm:spPr/>
      <dgm:t>
        <a:bodyPr/>
        <a:lstStyle/>
        <a:p>
          <a:endParaRPr lang="en-US"/>
        </a:p>
      </dgm:t>
    </dgm:pt>
    <dgm:pt modelId="{49A26B58-10EA-4440-B649-782F7CF2F6EB}" type="parTrans" cxnId="{0AE37565-F7E0-4B50-ADBF-8A0EBD2B8D7C}">
      <dgm:prSet/>
      <dgm:spPr/>
      <dgm:t>
        <a:bodyPr/>
        <a:lstStyle/>
        <a:p>
          <a:endParaRPr lang="en-US"/>
        </a:p>
      </dgm:t>
    </dgm:pt>
    <dgm:pt modelId="{AA261665-FFCB-4F39-B22D-860A44CEB80C}">
      <dgm:prSet phldrT="[Text]" phldr="0" custT="0"/>
      <dgm:spPr/>
      <dgm:t>
        <a:bodyPr vert="horz" wrap="square"/>
        <a:lstStyle/>
        <a:p>
          <a:pPr algn="ctr">
            <a:lnSpc>
              <a:spcPct val="100000"/>
            </a:lnSpc>
            <a:spcBef>
              <a:spcPct val="0"/>
            </a:spcBef>
            <a:spcAft>
              <a:spcPct val="15000"/>
            </a:spcAft>
          </a:pPr>
          <a:r>
            <a:rPr lang="en-US" dirty="0">
              <a:latin typeface="Times New Roman" panose="02020603050405020304" pitchFamily="18" charset="0"/>
              <a:cs typeface="Times New Roman" panose="02020603050405020304" pitchFamily="18" charset="0"/>
            </a:rPr>
            <a:t>Deployment of Application</a:t>
          </a:r>
        </a:p>
      </dgm:t>
    </dgm:pt>
    <dgm:pt modelId="{6956F983-0CD6-4177-BB85-A90772AC79C5}" type="sibTrans" cxnId="{2B12762C-4308-4606-9C63-159736FDCC3A}">
      <dgm:prSet/>
      <dgm:spPr/>
      <dgm:t>
        <a:bodyPr/>
        <a:lstStyle/>
        <a:p>
          <a:endParaRPr lang="en-US"/>
        </a:p>
      </dgm:t>
    </dgm:pt>
    <dgm:pt modelId="{431B263D-0925-456C-9700-8F7ED1B5F4CE}" type="parTrans" cxnId="{2B12762C-4308-4606-9C63-159736FDCC3A}">
      <dgm:prSet/>
      <dgm:spPr/>
      <dgm:t>
        <a:bodyPr/>
        <a:lstStyle/>
        <a:p>
          <a:endParaRPr lang="en-US"/>
        </a:p>
      </dgm:t>
    </dgm:pt>
    <dgm:pt modelId="{F7000963-331A-4C00-A0C4-6F0F87747494}" type="pres">
      <dgm:prSet presAssocID="{D9592CAF-FA1E-4671-BBE1-CD8AAAD8F531}" presName="Name0" presStyleCnt="0">
        <dgm:presLayoutVars>
          <dgm:dir/>
          <dgm:animLvl val="lvl"/>
          <dgm:resizeHandles val="exact"/>
        </dgm:presLayoutVars>
      </dgm:prSet>
      <dgm:spPr/>
    </dgm:pt>
    <dgm:pt modelId="{263DB6CC-3832-42E5-B45B-1BC355D8157B}" type="pres">
      <dgm:prSet presAssocID="{97C9AA84-2EEC-4DD5-8A06-574CF8E945E6}" presName="linNode" presStyleCnt="0"/>
      <dgm:spPr/>
    </dgm:pt>
    <dgm:pt modelId="{F3282380-8663-4FE2-B3BD-184FB409AA82}" type="pres">
      <dgm:prSet presAssocID="{97C9AA84-2EEC-4DD5-8A06-574CF8E945E6}" presName="parentText" presStyleLbl="node1" presStyleIdx="0" presStyleCnt="5" custLinFactNeighborX="-3486" custLinFactNeighborY="-920">
        <dgm:presLayoutVars>
          <dgm:chMax val="1"/>
          <dgm:bulletEnabled val="1"/>
        </dgm:presLayoutVars>
      </dgm:prSet>
      <dgm:spPr/>
    </dgm:pt>
    <dgm:pt modelId="{BB56CF08-7E8B-481F-8888-204A1BEA6659}" type="pres">
      <dgm:prSet presAssocID="{97C9AA84-2EEC-4DD5-8A06-574CF8E945E6}" presName="descendantText" presStyleLbl="alignAccFollowNode1" presStyleIdx="0" presStyleCnt="5">
        <dgm:presLayoutVars>
          <dgm:bulletEnabled val="1"/>
        </dgm:presLayoutVars>
      </dgm:prSet>
      <dgm:spPr/>
    </dgm:pt>
    <dgm:pt modelId="{FD01DE46-5C81-49DB-816D-9DE3A209A087}" type="pres">
      <dgm:prSet presAssocID="{0D8916A6-DCBB-47BA-A769-D063826CC71B}" presName="sp" presStyleCnt="0"/>
      <dgm:spPr/>
    </dgm:pt>
    <dgm:pt modelId="{D1B5701D-4862-4F91-942E-FEE896613572}" type="pres">
      <dgm:prSet presAssocID="{FEC743ED-0B29-461D-8771-D2187AD51E55}" presName="linNode" presStyleCnt="0"/>
      <dgm:spPr/>
    </dgm:pt>
    <dgm:pt modelId="{70BC5D6E-3D82-4FDC-9447-CFF30C5B5BAD}" type="pres">
      <dgm:prSet presAssocID="{FEC743ED-0B29-461D-8771-D2187AD51E55}" presName="parentText" presStyleLbl="node1" presStyleIdx="1" presStyleCnt="5">
        <dgm:presLayoutVars>
          <dgm:chMax val="1"/>
          <dgm:bulletEnabled val="1"/>
        </dgm:presLayoutVars>
      </dgm:prSet>
      <dgm:spPr/>
    </dgm:pt>
    <dgm:pt modelId="{0C6C3DCB-7D98-477C-AF2B-6EA2D09475FC}" type="pres">
      <dgm:prSet presAssocID="{FEC743ED-0B29-461D-8771-D2187AD51E55}" presName="descendantText" presStyleLbl="alignAccFollowNode1" presStyleIdx="1" presStyleCnt="5">
        <dgm:presLayoutVars>
          <dgm:bulletEnabled val="1"/>
        </dgm:presLayoutVars>
      </dgm:prSet>
      <dgm:spPr/>
    </dgm:pt>
    <dgm:pt modelId="{C6458D0F-0F63-486A-A35D-5FAD9A3CD255}" type="pres">
      <dgm:prSet presAssocID="{7990358D-946B-46E3-908E-CB0785A5A416}" presName="sp" presStyleCnt="0"/>
      <dgm:spPr/>
    </dgm:pt>
    <dgm:pt modelId="{E291BFAD-DC48-46C7-83A8-CA86BE602A19}" type="pres">
      <dgm:prSet presAssocID="{F915517D-1F64-4057-902D-669193CE4376}" presName="linNode" presStyleCnt="0"/>
      <dgm:spPr/>
    </dgm:pt>
    <dgm:pt modelId="{0B1F9130-1C38-43AD-B2A4-CE4C28E1711F}" type="pres">
      <dgm:prSet presAssocID="{F915517D-1F64-4057-902D-669193CE4376}" presName="parentText" presStyleLbl="node1" presStyleIdx="2" presStyleCnt="5">
        <dgm:presLayoutVars>
          <dgm:chMax val="1"/>
          <dgm:bulletEnabled val="1"/>
        </dgm:presLayoutVars>
      </dgm:prSet>
      <dgm:spPr/>
    </dgm:pt>
    <dgm:pt modelId="{480340A9-63D9-412C-804E-C867EA501B95}" type="pres">
      <dgm:prSet presAssocID="{F915517D-1F64-4057-902D-669193CE4376}" presName="descendantText" presStyleLbl="alignAccFollowNode1" presStyleIdx="2" presStyleCnt="5" custLinFactNeighborY="0">
        <dgm:presLayoutVars>
          <dgm:bulletEnabled val="1"/>
        </dgm:presLayoutVars>
      </dgm:prSet>
      <dgm:spPr/>
    </dgm:pt>
    <dgm:pt modelId="{E26E62E2-A9AB-4A7B-B80F-A0D68D14EAC8}" type="pres">
      <dgm:prSet presAssocID="{4B6D80A9-4C43-4844-8F92-A56CDFDB5169}" presName="sp" presStyleCnt="0"/>
      <dgm:spPr/>
    </dgm:pt>
    <dgm:pt modelId="{6A14910C-60A0-4689-A95F-0043BAB93967}" type="pres">
      <dgm:prSet presAssocID="{28296802-D829-42EB-9C9A-B0C1C08E7BD2}" presName="linNode" presStyleCnt="0"/>
      <dgm:spPr/>
    </dgm:pt>
    <dgm:pt modelId="{B082FF18-4B93-417A-AC7D-5EBFD5EDB589}" type="pres">
      <dgm:prSet presAssocID="{28296802-D829-42EB-9C9A-B0C1C08E7BD2}" presName="parentText" presStyleLbl="node1" presStyleIdx="3" presStyleCnt="5">
        <dgm:presLayoutVars>
          <dgm:chMax val="1"/>
          <dgm:bulletEnabled val="1"/>
        </dgm:presLayoutVars>
      </dgm:prSet>
      <dgm:spPr/>
    </dgm:pt>
    <dgm:pt modelId="{D5641991-123C-4064-98C0-DAF540C7F867}" type="pres">
      <dgm:prSet presAssocID="{28296802-D829-42EB-9C9A-B0C1C08E7BD2}" presName="descendantText" presStyleLbl="alignAccFollowNode1" presStyleIdx="3" presStyleCnt="5" custLinFactNeighborY="0">
        <dgm:presLayoutVars>
          <dgm:bulletEnabled val="1"/>
        </dgm:presLayoutVars>
      </dgm:prSet>
      <dgm:spPr/>
    </dgm:pt>
    <dgm:pt modelId="{1C094B06-27AF-447F-A70E-068A1AC543F1}" type="pres">
      <dgm:prSet presAssocID="{85EE2A52-4569-45E9-82A2-8C070F2C84BE}" presName="sp" presStyleCnt="0"/>
      <dgm:spPr/>
    </dgm:pt>
    <dgm:pt modelId="{13B259E9-B97B-4E05-80D7-76002E8556E3}" type="pres">
      <dgm:prSet presAssocID="{2C0DBA06-5BCF-44BD-925A-7E1C279D4E1C}" presName="linNode" presStyleCnt="0"/>
      <dgm:spPr/>
    </dgm:pt>
    <dgm:pt modelId="{DFC13651-D11B-4BD2-B425-38B9283250E5}" type="pres">
      <dgm:prSet presAssocID="{2C0DBA06-5BCF-44BD-925A-7E1C279D4E1C}" presName="parentText" presStyleLbl="node1" presStyleIdx="4" presStyleCnt="5">
        <dgm:presLayoutVars>
          <dgm:chMax val="1"/>
          <dgm:bulletEnabled val="1"/>
        </dgm:presLayoutVars>
      </dgm:prSet>
      <dgm:spPr/>
    </dgm:pt>
    <dgm:pt modelId="{A1FC2F68-CF59-4824-826C-06237E9D8D79}" type="pres">
      <dgm:prSet presAssocID="{2C0DBA06-5BCF-44BD-925A-7E1C279D4E1C}" presName="descendantText" presStyleLbl="alignAccFollowNode1" presStyleIdx="4" presStyleCnt="5">
        <dgm:presLayoutVars>
          <dgm:bulletEnabled val="1"/>
        </dgm:presLayoutVars>
      </dgm:prSet>
      <dgm:spPr/>
    </dgm:pt>
  </dgm:ptLst>
  <dgm:cxnLst>
    <dgm:cxn modelId="{1234E900-E89F-4E2B-B08F-689DA70DDDCC}" type="presOf" srcId="{97971F47-2568-43FC-9A71-3B1D589D389C}" destId="{BB56CF08-7E8B-481F-8888-204A1BEA6659}" srcOrd="0" destOrd="0" presId="urn:microsoft.com/office/officeart/2005/8/layout/vList5"/>
    <dgm:cxn modelId="{F5B45802-BB8C-4132-B11A-F4D058EC4BA6}" srcId="{28296802-D829-42EB-9C9A-B0C1C08E7BD2}" destId="{7E922CEA-AFB3-439E-970E-B524FBDE91DC}" srcOrd="0" destOrd="0" parTransId="{410F4F33-E06E-4A26-9700-BDCD944153C4}" sibTransId="{6AAAE635-5F1C-46C8-88C6-54CEE67B8D68}"/>
    <dgm:cxn modelId="{2B12762C-4308-4606-9C63-159736FDCC3A}" srcId="{2C0DBA06-5BCF-44BD-925A-7E1C279D4E1C}" destId="{AA261665-FFCB-4F39-B22D-860A44CEB80C}" srcOrd="0" destOrd="0" parTransId="{431B263D-0925-456C-9700-8F7ED1B5F4CE}" sibTransId="{6956F983-0CD6-4177-BB85-A90772AC79C5}"/>
    <dgm:cxn modelId="{1476212F-2919-4DB5-BD09-D5822062109F}" srcId="{D9592CAF-FA1E-4671-BBE1-CD8AAAD8F531}" destId="{2C0DBA06-5BCF-44BD-925A-7E1C279D4E1C}" srcOrd="4" destOrd="0" parTransId="{406EBAB6-C52F-47D3-AA1F-4D7DAE81CED4}" sibTransId="{63F1D759-C7AA-47AC-8A71-5966823EF653}"/>
    <dgm:cxn modelId="{9890B633-9237-4361-A7C4-D329C9EF9A75}" srcId="{97C9AA84-2EEC-4DD5-8A06-574CF8E945E6}" destId="{97971F47-2568-43FC-9A71-3B1D589D389C}" srcOrd="0" destOrd="0" parTransId="{75AB6D29-4804-40D6-A08F-1C5E37110711}" sibTransId="{5CEAFEF2-D429-4CF6-A6E2-04A3FF645F8F}"/>
    <dgm:cxn modelId="{E6EB6F61-F06E-48A6-8066-5509661DB346}" type="presOf" srcId="{FEC743ED-0B29-461D-8771-D2187AD51E55}" destId="{70BC5D6E-3D82-4FDC-9447-CFF30C5B5BAD}" srcOrd="0" destOrd="0" presId="urn:microsoft.com/office/officeart/2005/8/layout/vList5"/>
    <dgm:cxn modelId="{A0BE3B64-382F-4CC2-A483-0181CA4F48EA}" type="presOf" srcId="{6D62C05B-C13A-4375-9C50-CE88E38FE91D}" destId="{480340A9-63D9-412C-804E-C867EA501B95}" srcOrd="0" destOrd="0" presId="urn:microsoft.com/office/officeart/2005/8/layout/vList5"/>
    <dgm:cxn modelId="{0AE37565-F7E0-4B50-ADBF-8A0EBD2B8D7C}" srcId="{D9592CAF-FA1E-4671-BBE1-CD8AAAD8F531}" destId="{F915517D-1F64-4057-902D-669193CE4376}" srcOrd="2" destOrd="0" parTransId="{49A26B58-10EA-4440-B649-782F7CF2F6EB}" sibTransId="{4B6D80A9-4C43-4844-8F92-A56CDFDB5169}"/>
    <dgm:cxn modelId="{93A0AB45-866B-47D7-A49F-829E86D8A10B}" srcId="{F915517D-1F64-4057-902D-669193CE4376}" destId="{6D62C05B-C13A-4375-9C50-CE88E38FE91D}" srcOrd="0" destOrd="0" parTransId="{351D0228-7990-4603-9775-900CB1AA1823}" sibTransId="{AB95FED0-3721-4F01-ADCF-2256550CF17F}"/>
    <dgm:cxn modelId="{4DD5A96E-BC5E-41F0-9415-9AB6C6D0806A}" srcId="{FEC743ED-0B29-461D-8771-D2187AD51E55}" destId="{36A6D93E-362A-4161-9324-A324215AC6DC}" srcOrd="0" destOrd="0" parTransId="{3567456E-2B36-4245-B544-29A8CD91BA0D}" sibTransId="{0A5EC5E3-3C48-4F53-8FD1-0D7B58699C7F}"/>
    <dgm:cxn modelId="{3A7AAA75-3437-4F6E-B485-BF850250970D}" srcId="{D9592CAF-FA1E-4671-BBE1-CD8AAAD8F531}" destId="{97C9AA84-2EEC-4DD5-8A06-574CF8E945E6}" srcOrd="0" destOrd="0" parTransId="{2AA7A554-6E2E-4981-9DD6-EB3A0721CE3F}" sibTransId="{0D8916A6-DCBB-47BA-A769-D063826CC71B}"/>
    <dgm:cxn modelId="{D15EB059-ED9F-4034-85E6-4298AE7A4C0D}" type="presOf" srcId="{36A6D93E-362A-4161-9324-A324215AC6DC}" destId="{0C6C3DCB-7D98-477C-AF2B-6EA2D09475FC}" srcOrd="0" destOrd="0" presId="urn:microsoft.com/office/officeart/2005/8/layout/vList5"/>
    <dgm:cxn modelId="{E967D75A-60DA-4C5F-967A-24086EE5EB80}" type="presOf" srcId="{D9592CAF-FA1E-4671-BBE1-CD8AAAD8F531}" destId="{F7000963-331A-4C00-A0C4-6F0F87747494}" srcOrd="0" destOrd="0" presId="urn:microsoft.com/office/officeart/2005/8/layout/vList5"/>
    <dgm:cxn modelId="{E4FD0591-DFD5-42F2-B541-31C9139DD8CA}" srcId="{D9592CAF-FA1E-4671-BBE1-CD8AAAD8F531}" destId="{28296802-D829-42EB-9C9A-B0C1C08E7BD2}" srcOrd="3" destOrd="0" parTransId="{1442618F-15FF-48DA-BEFD-8D6EAC60A430}" sibTransId="{85EE2A52-4569-45E9-82A2-8C070F2C84BE}"/>
    <dgm:cxn modelId="{0FC2819A-8092-4371-A959-3A5CD00B7998}" type="presOf" srcId="{7E922CEA-AFB3-439E-970E-B524FBDE91DC}" destId="{D5641991-123C-4064-98C0-DAF540C7F867}" srcOrd="0" destOrd="0" presId="urn:microsoft.com/office/officeart/2005/8/layout/vList5"/>
    <dgm:cxn modelId="{E855A6A7-B71F-4EA1-B430-70469305BB5B}" type="presOf" srcId="{F915517D-1F64-4057-902D-669193CE4376}" destId="{0B1F9130-1C38-43AD-B2A4-CE4C28E1711F}" srcOrd="0" destOrd="0" presId="urn:microsoft.com/office/officeart/2005/8/layout/vList5"/>
    <dgm:cxn modelId="{129986B1-77E3-49FB-95A4-EC78EB1566AC}" type="presOf" srcId="{97C9AA84-2EEC-4DD5-8A06-574CF8E945E6}" destId="{F3282380-8663-4FE2-B3BD-184FB409AA82}" srcOrd="0" destOrd="0" presId="urn:microsoft.com/office/officeart/2005/8/layout/vList5"/>
    <dgm:cxn modelId="{39E23CBF-70B5-45DD-873D-F7F62BAFDA3E}" type="presOf" srcId="{28296802-D829-42EB-9C9A-B0C1C08E7BD2}" destId="{B082FF18-4B93-417A-AC7D-5EBFD5EDB589}" srcOrd="0" destOrd="0" presId="urn:microsoft.com/office/officeart/2005/8/layout/vList5"/>
    <dgm:cxn modelId="{2870BEC4-459A-431F-ACBB-7AC034AA2947}" type="presOf" srcId="{2C0DBA06-5BCF-44BD-925A-7E1C279D4E1C}" destId="{DFC13651-D11B-4BD2-B425-38B9283250E5}" srcOrd="0" destOrd="0" presId="urn:microsoft.com/office/officeart/2005/8/layout/vList5"/>
    <dgm:cxn modelId="{079DE5CA-5AED-42CC-956D-40BFB99DB459}" srcId="{D9592CAF-FA1E-4671-BBE1-CD8AAAD8F531}" destId="{FEC743ED-0B29-461D-8771-D2187AD51E55}" srcOrd="1" destOrd="0" parTransId="{11A57F46-5D52-4612-817D-565DB2C7C306}" sibTransId="{7990358D-946B-46E3-908E-CB0785A5A416}"/>
    <dgm:cxn modelId="{6FF463E6-C907-455D-B984-012567941ED6}" type="presOf" srcId="{AA261665-FFCB-4F39-B22D-860A44CEB80C}" destId="{A1FC2F68-CF59-4824-826C-06237E9D8D79}" srcOrd="0" destOrd="0" presId="urn:microsoft.com/office/officeart/2005/8/layout/vList5"/>
    <dgm:cxn modelId="{899D984B-5A0F-495E-9413-AB98F31EBCEC}" type="presParOf" srcId="{F7000963-331A-4C00-A0C4-6F0F87747494}" destId="{263DB6CC-3832-42E5-B45B-1BC355D8157B}" srcOrd="0" destOrd="0" presId="urn:microsoft.com/office/officeart/2005/8/layout/vList5"/>
    <dgm:cxn modelId="{795E7E7F-1260-424D-BEDA-528E4DCCE607}" type="presParOf" srcId="{263DB6CC-3832-42E5-B45B-1BC355D8157B}" destId="{F3282380-8663-4FE2-B3BD-184FB409AA82}" srcOrd="0" destOrd="0" presId="urn:microsoft.com/office/officeart/2005/8/layout/vList5"/>
    <dgm:cxn modelId="{3D88305F-A621-4B53-841C-37DDB70F35E9}" type="presParOf" srcId="{263DB6CC-3832-42E5-B45B-1BC355D8157B}" destId="{BB56CF08-7E8B-481F-8888-204A1BEA6659}" srcOrd="1" destOrd="0" presId="urn:microsoft.com/office/officeart/2005/8/layout/vList5"/>
    <dgm:cxn modelId="{30D01F7B-4E57-4110-934F-999BB2557F30}" type="presParOf" srcId="{F7000963-331A-4C00-A0C4-6F0F87747494}" destId="{FD01DE46-5C81-49DB-816D-9DE3A209A087}" srcOrd="1" destOrd="0" presId="urn:microsoft.com/office/officeart/2005/8/layout/vList5"/>
    <dgm:cxn modelId="{116DD821-5E26-4AD0-9703-1DCAA50B846F}" type="presParOf" srcId="{F7000963-331A-4C00-A0C4-6F0F87747494}" destId="{D1B5701D-4862-4F91-942E-FEE896613572}" srcOrd="2" destOrd="0" presId="urn:microsoft.com/office/officeart/2005/8/layout/vList5"/>
    <dgm:cxn modelId="{877E97F6-5D6F-4C53-B51A-D98D4938159E}" type="presParOf" srcId="{D1B5701D-4862-4F91-942E-FEE896613572}" destId="{70BC5D6E-3D82-4FDC-9447-CFF30C5B5BAD}" srcOrd="0" destOrd="0" presId="urn:microsoft.com/office/officeart/2005/8/layout/vList5"/>
    <dgm:cxn modelId="{16B1850D-A309-45A7-B8B9-6F30CE4C18C8}" type="presParOf" srcId="{D1B5701D-4862-4F91-942E-FEE896613572}" destId="{0C6C3DCB-7D98-477C-AF2B-6EA2D09475FC}" srcOrd="1" destOrd="0" presId="urn:microsoft.com/office/officeart/2005/8/layout/vList5"/>
    <dgm:cxn modelId="{CD72B812-1EEA-4139-98FD-0CCA152ED419}" type="presParOf" srcId="{F7000963-331A-4C00-A0C4-6F0F87747494}" destId="{C6458D0F-0F63-486A-A35D-5FAD9A3CD255}" srcOrd="3" destOrd="0" presId="urn:microsoft.com/office/officeart/2005/8/layout/vList5"/>
    <dgm:cxn modelId="{BB567C71-69AE-4BCB-BEE4-027F84E06470}" type="presParOf" srcId="{F7000963-331A-4C00-A0C4-6F0F87747494}" destId="{E291BFAD-DC48-46C7-83A8-CA86BE602A19}" srcOrd="4" destOrd="0" presId="urn:microsoft.com/office/officeart/2005/8/layout/vList5"/>
    <dgm:cxn modelId="{4067AFD0-D562-4004-8ED3-BF95AA0B718D}" type="presParOf" srcId="{E291BFAD-DC48-46C7-83A8-CA86BE602A19}" destId="{0B1F9130-1C38-43AD-B2A4-CE4C28E1711F}" srcOrd="0" destOrd="0" presId="urn:microsoft.com/office/officeart/2005/8/layout/vList5"/>
    <dgm:cxn modelId="{0ED58C69-0A0C-47F3-A174-BD56375CB9C7}" type="presParOf" srcId="{E291BFAD-DC48-46C7-83A8-CA86BE602A19}" destId="{480340A9-63D9-412C-804E-C867EA501B95}" srcOrd="1" destOrd="0" presId="urn:microsoft.com/office/officeart/2005/8/layout/vList5"/>
    <dgm:cxn modelId="{E7B591BA-0E07-4D13-A151-F778568971EC}" type="presParOf" srcId="{F7000963-331A-4C00-A0C4-6F0F87747494}" destId="{E26E62E2-A9AB-4A7B-B80F-A0D68D14EAC8}" srcOrd="5" destOrd="0" presId="urn:microsoft.com/office/officeart/2005/8/layout/vList5"/>
    <dgm:cxn modelId="{048675BD-EA49-400C-80F4-B701B86205E1}" type="presParOf" srcId="{F7000963-331A-4C00-A0C4-6F0F87747494}" destId="{6A14910C-60A0-4689-A95F-0043BAB93967}" srcOrd="6" destOrd="0" presId="urn:microsoft.com/office/officeart/2005/8/layout/vList5"/>
    <dgm:cxn modelId="{A774018B-DFBB-4BAD-9851-FDE1717DC2A2}" type="presParOf" srcId="{6A14910C-60A0-4689-A95F-0043BAB93967}" destId="{B082FF18-4B93-417A-AC7D-5EBFD5EDB589}" srcOrd="0" destOrd="0" presId="urn:microsoft.com/office/officeart/2005/8/layout/vList5"/>
    <dgm:cxn modelId="{74A1A138-0E68-47BF-80DE-82754EE91868}" type="presParOf" srcId="{6A14910C-60A0-4689-A95F-0043BAB93967}" destId="{D5641991-123C-4064-98C0-DAF540C7F867}" srcOrd="1" destOrd="0" presId="urn:microsoft.com/office/officeart/2005/8/layout/vList5"/>
    <dgm:cxn modelId="{2835866F-274A-451A-8BDF-1C21511E12C3}" type="presParOf" srcId="{F7000963-331A-4C00-A0C4-6F0F87747494}" destId="{1C094B06-27AF-447F-A70E-068A1AC543F1}" srcOrd="7" destOrd="0" presId="urn:microsoft.com/office/officeart/2005/8/layout/vList5"/>
    <dgm:cxn modelId="{60A03B04-7F66-453D-94D0-8039278AB973}" type="presParOf" srcId="{F7000963-331A-4C00-A0C4-6F0F87747494}" destId="{13B259E9-B97B-4E05-80D7-76002E8556E3}" srcOrd="8" destOrd="0" presId="urn:microsoft.com/office/officeart/2005/8/layout/vList5"/>
    <dgm:cxn modelId="{A8DDAF8D-1D40-4C95-915E-C1EBF66A9A3D}" type="presParOf" srcId="{13B259E9-B97B-4E05-80D7-76002E8556E3}" destId="{DFC13651-D11B-4BD2-B425-38B9283250E5}" srcOrd="0" destOrd="0" presId="urn:microsoft.com/office/officeart/2005/8/layout/vList5"/>
    <dgm:cxn modelId="{59D86DEB-1B43-4F1E-A0C4-BB90A0816333}" type="presParOf" srcId="{13B259E9-B97B-4E05-80D7-76002E8556E3}" destId="{A1FC2F68-CF59-4824-826C-06237E9D8D7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6CF08-7E8B-481F-8888-204A1BEA6659}">
      <dsp:nvSpPr>
        <dsp:cNvPr id="0" name=""/>
        <dsp:cNvSpPr/>
      </dsp:nvSpPr>
      <dsp:spPr>
        <a:xfrm rot="5400000">
          <a:off x="5201213" y="-2127602"/>
          <a:ext cx="815221" cy="5278893"/>
        </a:xfrm>
        <a:prstGeom prst="round2Same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ctr" defTabSz="1066800">
            <a:lnSpc>
              <a:spcPct val="10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Collection and Partition of Data</a:t>
          </a:r>
        </a:p>
      </dsp:txBody>
      <dsp:txXfrm rot="-5400000">
        <a:off x="2969377" y="144030"/>
        <a:ext cx="5239097" cy="735629"/>
      </dsp:txXfrm>
    </dsp:sp>
    <dsp:sp modelId="{F3282380-8663-4FE2-B3BD-184FB409AA82}">
      <dsp:nvSpPr>
        <dsp:cNvPr id="0" name=""/>
        <dsp:cNvSpPr/>
      </dsp:nvSpPr>
      <dsp:spPr>
        <a:xfrm>
          <a:off x="0" y="0"/>
          <a:ext cx="2969377" cy="1019026"/>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Times New Roman" panose="02020603050405020304" pitchFamily="18" charset="0"/>
              <a:cs typeface="Times New Roman" panose="02020603050405020304" pitchFamily="18" charset="0"/>
            </a:rPr>
            <a:t>Module 1</a:t>
          </a:r>
        </a:p>
      </dsp:txBody>
      <dsp:txXfrm>
        <a:off x="49745" y="49745"/>
        <a:ext cx="2869887" cy="919536"/>
      </dsp:txXfrm>
    </dsp:sp>
    <dsp:sp modelId="{0C6C3DCB-7D98-477C-AF2B-6EA2D09475FC}">
      <dsp:nvSpPr>
        <dsp:cNvPr id="0" name=""/>
        <dsp:cNvSpPr/>
      </dsp:nvSpPr>
      <dsp:spPr>
        <a:xfrm rot="5400000">
          <a:off x="5201213" y="-1057624"/>
          <a:ext cx="815221" cy="5278893"/>
        </a:xfrm>
        <a:prstGeom prst="round2Same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ctr" defTabSz="1066800">
            <a:lnSpc>
              <a:spcPct val="10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 Pre-Processing of Datasets </a:t>
          </a:r>
          <a:endParaRPr sz="2400" kern="1200" dirty="0">
            <a:latin typeface="Times New Roman" panose="02020603050405020304" pitchFamily="18" charset="0"/>
            <a:cs typeface="Times New Roman" panose="02020603050405020304" pitchFamily="18" charset="0"/>
          </a:endParaRPr>
        </a:p>
      </dsp:txBody>
      <dsp:txXfrm rot="-5400000">
        <a:off x="2969377" y="1214008"/>
        <a:ext cx="5239097" cy="735629"/>
      </dsp:txXfrm>
    </dsp:sp>
    <dsp:sp modelId="{70BC5D6E-3D82-4FDC-9447-CFF30C5B5BAD}">
      <dsp:nvSpPr>
        <dsp:cNvPr id="0" name=""/>
        <dsp:cNvSpPr/>
      </dsp:nvSpPr>
      <dsp:spPr>
        <a:xfrm>
          <a:off x="0" y="1072308"/>
          <a:ext cx="2969377" cy="1019026"/>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Times New Roman" panose="02020603050405020304" pitchFamily="18" charset="0"/>
              <a:cs typeface="Times New Roman" panose="02020603050405020304" pitchFamily="18" charset="0"/>
            </a:rPr>
            <a:t>Module 2</a:t>
          </a:r>
        </a:p>
      </dsp:txBody>
      <dsp:txXfrm>
        <a:off x="49745" y="1122053"/>
        <a:ext cx="2869887" cy="919536"/>
      </dsp:txXfrm>
    </dsp:sp>
    <dsp:sp modelId="{480340A9-63D9-412C-804E-C867EA501B95}">
      <dsp:nvSpPr>
        <dsp:cNvPr id="0" name=""/>
        <dsp:cNvSpPr/>
      </dsp:nvSpPr>
      <dsp:spPr>
        <a:xfrm rot="5400000">
          <a:off x="5201213" y="12353"/>
          <a:ext cx="815221" cy="5278893"/>
        </a:xfrm>
        <a:prstGeom prst="round2Same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ctr" defTabSz="1066800">
            <a:lnSpc>
              <a:spcPct val="10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Training and Evaluation of Models</a:t>
          </a:r>
          <a:endParaRPr sz="2400" kern="1200" dirty="0">
            <a:latin typeface="Times New Roman" panose="02020603050405020304" pitchFamily="18" charset="0"/>
            <a:cs typeface="Times New Roman" panose="02020603050405020304" pitchFamily="18" charset="0"/>
          </a:endParaRPr>
        </a:p>
      </dsp:txBody>
      <dsp:txXfrm rot="-5400000">
        <a:off x="2969377" y="2283985"/>
        <a:ext cx="5239097" cy="735629"/>
      </dsp:txXfrm>
    </dsp:sp>
    <dsp:sp modelId="{0B1F9130-1C38-43AD-B2A4-CE4C28E1711F}">
      <dsp:nvSpPr>
        <dsp:cNvPr id="0" name=""/>
        <dsp:cNvSpPr/>
      </dsp:nvSpPr>
      <dsp:spPr>
        <a:xfrm>
          <a:off x="0" y="2142287"/>
          <a:ext cx="2969377" cy="1019026"/>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Times New Roman" panose="02020603050405020304" pitchFamily="18" charset="0"/>
              <a:cs typeface="Times New Roman" panose="02020603050405020304" pitchFamily="18" charset="0"/>
            </a:rPr>
            <a:t>Module 3</a:t>
          </a:r>
        </a:p>
      </dsp:txBody>
      <dsp:txXfrm>
        <a:off x="49745" y="2192032"/>
        <a:ext cx="2869887" cy="919536"/>
      </dsp:txXfrm>
    </dsp:sp>
    <dsp:sp modelId="{D5641991-123C-4064-98C0-DAF540C7F867}">
      <dsp:nvSpPr>
        <dsp:cNvPr id="0" name=""/>
        <dsp:cNvSpPr/>
      </dsp:nvSpPr>
      <dsp:spPr>
        <a:xfrm rot="5400000">
          <a:off x="5201213" y="1082331"/>
          <a:ext cx="815221" cy="5278893"/>
        </a:xfrm>
        <a:prstGeom prst="round2Same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ctr" defTabSz="1066800">
            <a:lnSpc>
              <a:spcPct val="10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Model selection and Saving the models</a:t>
          </a:r>
        </a:p>
      </dsp:txBody>
      <dsp:txXfrm rot="-5400000">
        <a:off x="2969377" y="3353963"/>
        <a:ext cx="5239097" cy="735629"/>
      </dsp:txXfrm>
    </dsp:sp>
    <dsp:sp modelId="{B082FF18-4B93-417A-AC7D-5EBFD5EDB589}">
      <dsp:nvSpPr>
        <dsp:cNvPr id="0" name=""/>
        <dsp:cNvSpPr/>
      </dsp:nvSpPr>
      <dsp:spPr>
        <a:xfrm>
          <a:off x="0" y="3212265"/>
          <a:ext cx="2969377" cy="1019026"/>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Times New Roman" panose="02020603050405020304" pitchFamily="18" charset="0"/>
              <a:cs typeface="Times New Roman" panose="02020603050405020304" pitchFamily="18" charset="0"/>
            </a:rPr>
            <a:t>Module 4</a:t>
          </a:r>
        </a:p>
      </dsp:txBody>
      <dsp:txXfrm>
        <a:off x="49745" y="3262010"/>
        <a:ext cx="2869887" cy="919536"/>
      </dsp:txXfrm>
    </dsp:sp>
    <dsp:sp modelId="{A1FC2F68-CF59-4824-826C-06237E9D8D79}">
      <dsp:nvSpPr>
        <dsp:cNvPr id="0" name=""/>
        <dsp:cNvSpPr/>
      </dsp:nvSpPr>
      <dsp:spPr>
        <a:xfrm rot="5400000">
          <a:off x="5201213" y="2152310"/>
          <a:ext cx="815221" cy="5278893"/>
        </a:xfrm>
        <a:prstGeom prst="round2Same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ctr" defTabSz="1066800">
            <a:lnSpc>
              <a:spcPct val="10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Deployment of Application</a:t>
          </a:r>
        </a:p>
      </dsp:txBody>
      <dsp:txXfrm rot="-5400000">
        <a:off x="2969377" y="4423942"/>
        <a:ext cx="5239097" cy="735629"/>
      </dsp:txXfrm>
    </dsp:sp>
    <dsp:sp modelId="{DFC13651-D11B-4BD2-B425-38B9283250E5}">
      <dsp:nvSpPr>
        <dsp:cNvPr id="0" name=""/>
        <dsp:cNvSpPr/>
      </dsp:nvSpPr>
      <dsp:spPr>
        <a:xfrm>
          <a:off x="0" y="4282243"/>
          <a:ext cx="2969377" cy="1019026"/>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Times New Roman" panose="02020603050405020304" pitchFamily="18" charset="0"/>
              <a:cs typeface="Times New Roman" panose="02020603050405020304" pitchFamily="18" charset="0"/>
            </a:rPr>
            <a:t>Module 5</a:t>
          </a:r>
        </a:p>
      </dsp:txBody>
      <dsp:txXfrm>
        <a:off x="49745" y="4331988"/>
        <a:ext cx="2869887" cy="91953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3"/>
            <a:ext cx="3058251" cy="466379"/>
          </a:xfrm>
          <a:prstGeom prst="rect">
            <a:avLst/>
          </a:prstGeom>
          <a:noFill/>
          <a:ln>
            <a:noFill/>
          </a:ln>
        </p:spPr>
        <p:txBody>
          <a:bodyPr spcFirstLastPara="1" wrap="square" lIns="88400" tIns="44200" rIns="88400" bIns="44200" anchor="t"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9pPr>
          </a:lstStyle>
          <a:p>
            <a:endParaRPr/>
          </a:p>
        </p:txBody>
      </p:sp>
      <p:sp>
        <p:nvSpPr>
          <p:cNvPr id="4" name="Google Shape;4;n"/>
          <p:cNvSpPr txBox="1">
            <a:spLocks noGrp="1"/>
          </p:cNvSpPr>
          <p:nvPr>
            <p:ph type="dt" idx="10"/>
          </p:nvPr>
        </p:nvSpPr>
        <p:spPr>
          <a:xfrm>
            <a:off x="3993485" y="3"/>
            <a:ext cx="3058251" cy="466379"/>
          </a:xfrm>
          <a:prstGeom prst="rect">
            <a:avLst/>
          </a:prstGeom>
          <a:noFill/>
          <a:ln>
            <a:noFill/>
          </a:ln>
        </p:spPr>
        <p:txBody>
          <a:bodyPr spcFirstLastPara="1" wrap="square" lIns="88400" tIns="44200" rIns="88400" bIns="44200" anchor="t" anchorCtr="0">
            <a:noAutofit/>
          </a:bodyPr>
          <a:lstStyle>
            <a:lvl1pPr marR="0" lvl="0" algn="r"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9pPr>
          </a:lstStyle>
          <a:p>
            <a:endParaRPr/>
          </a:p>
        </p:txBody>
      </p:sp>
      <p:sp>
        <p:nvSpPr>
          <p:cNvPr id="5" name="Google Shape;5;n"/>
          <p:cNvSpPr>
            <a:spLocks noGrp="1" noRot="1" noChangeAspect="1"/>
          </p:cNvSpPr>
          <p:nvPr>
            <p:ph type="sldImg" idx="3"/>
          </p:nvPr>
        </p:nvSpPr>
        <p:spPr>
          <a:xfrm>
            <a:off x="1200150" y="698500"/>
            <a:ext cx="4652963"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4104" y="4422135"/>
            <a:ext cx="5645059" cy="4188171"/>
          </a:xfrm>
          <a:prstGeom prst="rect">
            <a:avLst/>
          </a:prstGeom>
          <a:noFill/>
          <a:ln>
            <a:noFill/>
          </a:ln>
        </p:spPr>
        <p:txBody>
          <a:bodyPr spcFirstLastPara="1" wrap="square" lIns="88400" tIns="44200" rIns="88400" bIns="442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spcBef>
                <a:spcPts val="36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228600" algn="l" rtl="0">
              <a:spcBef>
                <a:spcPts val="36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228600" algn="l" rtl="0">
              <a:spcBef>
                <a:spcPts val="36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228600" algn="l" rtl="0">
              <a:spcBef>
                <a:spcPts val="36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2" y="8841186"/>
            <a:ext cx="3058251" cy="466379"/>
          </a:xfrm>
          <a:prstGeom prst="rect">
            <a:avLst/>
          </a:prstGeom>
          <a:noFill/>
          <a:ln>
            <a:noFill/>
          </a:ln>
        </p:spPr>
        <p:txBody>
          <a:bodyPr spcFirstLastPara="1" wrap="square" lIns="88400" tIns="44200" rIns="88400" bIns="44200" anchor="b"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9pPr>
          </a:lstStyle>
          <a:p>
            <a:endParaRPr/>
          </a:p>
        </p:txBody>
      </p:sp>
      <p:sp>
        <p:nvSpPr>
          <p:cNvPr id="8" name="Google Shape;8;n"/>
          <p:cNvSpPr txBox="1">
            <a:spLocks noGrp="1"/>
          </p:cNvSpPr>
          <p:nvPr>
            <p:ph type="sldNum" idx="12"/>
          </p:nvPr>
        </p:nvSpPr>
        <p:spPr>
          <a:xfrm>
            <a:off x="3993485" y="8841186"/>
            <a:ext cx="3058251" cy="466379"/>
          </a:xfrm>
          <a:prstGeom prst="rect">
            <a:avLst/>
          </a:prstGeom>
          <a:noFill/>
          <a:ln>
            <a:noFill/>
          </a:ln>
        </p:spPr>
        <p:txBody>
          <a:bodyPr spcFirstLastPara="1" wrap="square" lIns="88400" tIns="44200" rIns="88400" bIns="442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t>‹#›</a:t>
            </a:fld>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notes"/>
          <p:cNvSpPr txBox="1">
            <a:spLocks noGrp="1"/>
          </p:cNvSpPr>
          <p:nvPr>
            <p:ph type="dt" idx="10"/>
          </p:nvPr>
        </p:nvSpPr>
        <p:spPr>
          <a:xfrm>
            <a:off x="3993485" y="3"/>
            <a:ext cx="3058251" cy="466379"/>
          </a:xfrm>
          <a:prstGeom prst="rect">
            <a:avLst/>
          </a:prstGeom>
          <a:noFill/>
          <a:ln>
            <a:noFill/>
          </a:ln>
        </p:spPr>
        <p:txBody>
          <a:bodyPr spcFirstLastPara="1" wrap="square" lIns="88400" tIns="44200" rIns="88400" bIns="44200" anchor="t" anchorCtr="0">
            <a:noAutofit/>
          </a:bodyPr>
          <a:lstStyle/>
          <a:p>
            <a:pPr marL="0" lvl="0" indent="0" algn="r"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7/19/2019</a:t>
            </a:r>
            <a:endParaRPr>
              <a:latin typeface="Arial" panose="020B0604020202020204"/>
              <a:ea typeface="Arial" panose="020B0604020202020204"/>
              <a:cs typeface="Arial" panose="020B0604020202020204"/>
              <a:sym typeface="Arial" panose="020B0604020202020204"/>
            </a:endParaRPr>
          </a:p>
        </p:txBody>
      </p:sp>
      <p:sp>
        <p:nvSpPr>
          <p:cNvPr id="181" name="Google Shape;181;p1:notes"/>
          <p:cNvSpPr txBox="1">
            <a:spLocks noGrp="1"/>
          </p:cNvSpPr>
          <p:nvPr>
            <p:ph type="sldNum" idx="12"/>
          </p:nvPr>
        </p:nvSpPr>
        <p:spPr>
          <a:xfrm>
            <a:off x="3993485" y="8841186"/>
            <a:ext cx="3058251" cy="466379"/>
          </a:xfrm>
          <a:prstGeom prst="rect">
            <a:avLst/>
          </a:prstGeom>
          <a:noFill/>
          <a:ln>
            <a:noFill/>
          </a:ln>
        </p:spPr>
        <p:txBody>
          <a:bodyPr spcFirstLastPara="1" wrap="square" lIns="88400" tIns="44200" rIns="88400" bIns="44200" anchor="b" anchorCtr="0">
            <a:noAutofit/>
          </a:bodyPr>
          <a:lstStyle/>
          <a:p>
            <a:pPr marL="0" lvl="0" indent="0" algn="r" rtl="0">
              <a:spcBef>
                <a:spcPts val="0"/>
              </a:spcBef>
              <a:spcAft>
                <a:spcPts val="0"/>
              </a:spcAft>
              <a:buNone/>
            </a:pPr>
            <a:fld id="{00000000-1234-1234-1234-123412341234}" type="slidenum">
              <a:rPr lang="en-US">
                <a:latin typeface="Arial" panose="020B0604020202020204"/>
                <a:ea typeface="Arial" panose="020B0604020202020204"/>
                <a:cs typeface="Arial" panose="020B0604020202020204"/>
                <a:sym typeface="Arial" panose="020B0604020202020204"/>
              </a:rPr>
              <a:t>1</a:t>
            </a:fld>
            <a:endParaRPr>
              <a:latin typeface="Arial" panose="020B0604020202020204"/>
              <a:ea typeface="Arial" panose="020B0604020202020204"/>
              <a:cs typeface="Arial" panose="020B0604020202020204"/>
              <a:sym typeface="Arial" panose="020B0604020202020204"/>
            </a:endParaRPr>
          </a:p>
        </p:txBody>
      </p:sp>
      <p:sp>
        <p:nvSpPr>
          <p:cNvPr id="182" name="Google Shape;182;p1:notes"/>
          <p:cNvSpPr>
            <a:spLocks noGrp="1" noRot="1" noChangeAspect="1"/>
          </p:cNvSpPr>
          <p:nvPr>
            <p:ph type="sldImg" idx="2"/>
          </p:nvPr>
        </p:nvSpPr>
        <p:spPr>
          <a:xfrm>
            <a:off x="1200150" y="698500"/>
            <a:ext cx="4652963" cy="34909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 name="Google Shape;183;p1:notes"/>
          <p:cNvSpPr txBox="1">
            <a:spLocks noGrp="1"/>
          </p:cNvSpPr>
          <p:nvPr>
            <p:ph type="body" idx="1"/>
          </p:nvPr>
        </p:nvSpPr>
        <p:spPr>
          <a:xfrm>
            <a:off x="704104" y="4422135"/>
            <a:ext cx="5645059" cy="4188171"/>
          </a:xfrm>
          <a:prstGeom prst="rect">
            <a:avLst/>
          </a:prstGeom>
          <a:noFill/>
          <a:ln>
            <a:noFill/>
          </a:ln>
        </p:spPr>
        <p:txBody>
          <a:bodyPr spcFirstLastPara="1" wrap="square" lIns="88400" tIns="44200" rIns="88400" bIns="44200" anchor="t" anchorCtr="0">
            <a:noAutofit/>
          </a:bodyPr>
          <a:lstStyle/>
          <a:p>
            <a:pPr marL="0" lvl="0" indent="0" algn="l" rtl="0">
              <a:spcBef>
                <a:spcPts val="0"/>
              </a:spcBef>
              <a:spcAft>
                <a:spcPts val="0"/>
              </a:spcAft>
              <a:buNone/>
            </a:pPr>
            <a:endParaRPr>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1:notes"/>
          <p:cNvSpPr txBox="1">
            <a:spLocks noGrp="1"/>
          </p:cNvSpPr>
          <p:nvPr>
            <p:ph type="body" idx="1"/>
          </p:nvPr>
        </p:nvSpPr>
        <p:spPr>
          <a:xfrm>
            <a:off x="704104" y="4422135"/>
            <a:ext cx="5645059" cy="4188171"/>
          </a:xfrm>
          <a:prstGeom prst="rect">
            <a:avLst/>
          </a:prstGeom>
        </p:spPr>
        <p:txBody>
          <a:bodyPr spcFirstLastPara="1" wrap="square" lIns="88400" tIns="44200" rIns="88400" bIns="44200" anchor="t" anchorCtr="0">
            <a:noAutofit/>
          </a:bodyPr>
          <a:lstStyle/>
          <a:p>
            <a:pPr marL="0" lvl="0" indent="0" algn="l" rtl="0">
              <a:spcBef>
                <a:spcPts val="360"/>
              </a:spcBef>
              <a:spcAft>
                <a:spcPts val="0"/>
              </a:spcAft>
              <a:buNone/>
            </a:pPr>
            <a:endParaRPr/>
          </a:p>
        </p:txBody>
      </p:sp>
      <p:sp>
        <p:nvSpPr>
          <p:cNvPr id="250" name="Google Shape;250;p11:notes"/>
          <p:cNvSpPr>
            <a:spLocks noGrp="1" noRot="1" noChangeAspect="1"/>
          </p:cNvSpPr>
          <p:nvPr>
            <p:ph type="sldImg" idx="2"/>
          </p:nvPr>
        </p:nvSpPr>
        <p:spPr>
          <a:xfrm>
            <a:off x="1200150" y="698500"/>
            <a:ext cx="4652963"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2:notes"/>
          <p:cNvSpPr txBox="1">
            <a:spLocks noGrp="1"/>
          </p:cNvSpPr>
          <p:nvPr>
            <p:ph type="body" idx="1"/>
          </p:nvPr>
        </p:nvSpPr>
        <p:spPr>
          <a:xfrm>
            <a:off x="704104" y="4422135"/>
            <a:ext cx="5645059" cy="4188171"/>
          </a:xfrm>
          <a:prstGeom prst="rect">
            <a:avLst/>
          </a:prstGeom>
        </p:spPr>
        <p:txBody>
          <a:bodyPr spcFirstLastPara="1" wrap="square" lIns="88400" tIns="44200" rIns="88400" bIns="44200" anchor="t" anchorCtr="0">
            <a:noAutofit/>
          </a:bodyPr>
          <a:lstStyle/>
          <a:p>
            <a:pPr marL="0" lvl="0" indent="0" algn="l" rtl="0">
              <a:spcBef>
                <a:spcPts val="360"/>
              </a:spcBef>
              <a:spcAft>
                <a:spcPts val="0"/>
              </a:spcAft>
              <a:buNone/>
            </a:pPr>
            <a:endParaRPr/>
          </a:p>
        </p:txBody>
      </p:sp>
      <p:sp>
        <p:nvSpPr>
          <p:cNvPr id="198" name="Google Shape;198;p2:notes"/>
          <p:cNvSpPr>
            <a:spLocks noGrp="1" noRot="1" noChangeAspect="1"/>
          </p:cNvSpPr>
          <p:nvPr>
            <p:ph type="sldImg" idx="2"/>
          </p:nvPr>
        </p:nvSpPr>
        <p:spPr>
          <a:xfrm>
            <a:off x="1200150" y="698500"/>
            <a:ext cx="4652963"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2:notes"/>
          <p:cNvSpPr txBox="1">
            <a:spLocks noGrp="1"/>
          </p:cNvSpPr>
          <p:nvPr>
            <p:ph type="body" idx="1"/>
          </p:nvPr>
        </p:nvSpPr>
        <p:spPr>
          <a:xfrm>
            <a:off x="704104" y="4422135"/>
            <a:ext cx="5645059" cy="4188171"/>
          </a:xfrm>
          <a:prstGeom prst="rect">
            <a:avLst/>
          </a:prstGeom>
        </p:spPr>
        <p:txBody>
          <a:bodyPr spcFirstLastPara="1" wrap="square" lIns="88400" tIns="44200" rIns="88400" bIns="44200" anchor="t" anchorCtr="0">
            <a:noAutofit/>
          </a:bodyPr>
          <a:lstStyle/>
          <a:p>
            <a:pPr marL="0" lvl="0" indent="0" algn="l" rtl="0">
              <a:spcBef>
                <a:spcPts val="360"/>
              </a:spcBef>
              <a:spcAft>
                <a:spcPts val="0"/>
              </a:spcAft>
              <a:buNone/>
            </a:pPr>
            <a:endParaRPr/>
          </a:p>
        </p:txBody>
      </p:sp>
      <p:sp>
        <p:nvSpPr>
          <p:cNvPr id="198" name="Google Shape;198;p2:notes"/>
          <p:cNvSpPr>
            <a:spLocks noGrp="1" noRot="1" noChangeAspect="1"/>
          </p:cNvSpPr>
          <p:nvPr>
            <p:ph type="sldImg" idx="2"/>
          </p:nvPr>
        </p:nvSpPr>
        <p:spPr>
          <a:xfrm>
            <a:off x="1200150" y="698500"/>
            <a:ext cx="4652963"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2:notes"/>
          <p:cNvSpPr txBox="1">
            <a:spLocks noGrp="1"/>
          </p:cNvSpPr>
          <p:nvPr>
            <p:ph type="body" idx="1"/>
          </p:nvPr>
        </p:nvSpPr>
        <p:spPr>
          <a:xfrm>
            <a:off x="704104" y="4422135"/>
            <a:ext cx="5645059" cy="4188171"/>
          </a:xfrm>
          <a:prstGeom prst="rect">
            <a:avLst/>
          </a:prstGeom>
        </p:spPr>
        <p:txBody>
          <a:bodyPr spcFirstLastPara="1" wrap="square" lIns="88400" tIns="44200" rIns="88400" bIns="44200" anchor="t" anchorCtr="0">
            <a:noAutofit/>
          </a:bodyPr>
          <a:lstStyle/>
          <a:p>
            <a:pPr marL="0" lvl="0" indent="0" algn="l" rtl="0">
              <a:spcBef>
                <a:spcPts val="360"/>
              </a:spcBef>
              <a:spcAft>
                <a:spcPts val="0"/>
              </a:spcAft>
              <a:buNone/>
            </a:pPr>
            <a:endParaRPr/>
          </a:p>
        </p:txBody>
      </p:sp>
      <p:sp>
        <p:nvSpPr>
          <p:cNvPr id="198" name="Google Shape;198;p2:notes"/>
          <p:cNvSpPr>
            <a:spLocks noGrp="1" noRot="1" noChangeAspect="1"/>
          </p:cNvSpPr>
          <p:nvPr>
            <p:ph type="sldImg" idx="2"/>
          </p:nvPr>
        </p:nvSpPr>
        <p:spPr>
          <a:xfrm>
            <a:off x="1200150" y="698500"/>
            <a:ext cx="4652963"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2:notes"/>
          <p:cNvSpPr txBox="1">
            <a:spLocks noGrp="1"/>
          </p:cNvSpPr>
          <p:nvPr>
            <p:ph type="body" idx="1"/>
          </p:nvPr>
        </p:nvSpPr>
        <p:spPr>
          <a:xfrm>
            <a:off x="704104" y="4422135"/>
            <a:ext cx="5645059" cy="4188171"/>
          </a:xfrm>
          <a:prstGeom prst="rect">
            <a:avLst/>
          </a:prstGeom>
        </p:spPr>
        <p:txBody>
          <a:bodyPr spcFirstLastPara="1" wrap="square" lIns="88400" tIns="44200" rIns="88400" bIns="44200" anchor="t" anchorCtr="0">
            <a:noAutofit/>
          </a:bodyPr>
          <a:lstStyle/>
          <a:p>
            <a:pPr marL="0" lvl="0" indent="0" algn="l" rtl="0">
              <a:spcBef>
                <a:spcPts val="360"/>
              </a:spcBef>
              <a:spcAft>
                <a:spcPts val="0"/>
              </a:spcAft>
              <a:buNone/>
            </a:pPr>
            <a:endParaRPr/>
          </a:p>
        </p:txBody>
      </p:sp>
      <p:sp>
        <p:nvSpPr>
          <p:cNvPr id="198" name="Google Shape;198;p2:notes"/>
          <p:cNvSpPr>
            <a:spLocks noGrp="1" noRot="1" noChangeAspect="1"/>
          </p:cNvSpPr>
          <p:nvPr>
            <p:ph type="sldImg" idx="2"/>
          </p:nvPr>
        </p:nvSpPr>
        <p:spPr>
          <a:xfrm>
            <a:off x="1200150" y="698500"/>
            <a:ext cx="4652963"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456d19350e_0_0:notes"/>
          <p:cNvSpPr>
            <a:spLocks noGrp="1" noRot="1" noChangeAspect="1"/>
          </p:cNvSpPr>
          <p:nvPr>
            <p:ph type="sldImg" idx="2"/>
          </p:nvPr>
        </p:nvSpPr>
        <p:spPr>
          <a:xfrm>
            <a:off x="1200150" y="698500"/>
            <a:ext cx="4652963" cy="349091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456d19350e_0_0:notes"/>
          <p:cNvSpPr txBox="1">
            <a:spLocks noGrp="1"/>
          </p:cNvSpPr>
          <p:nvPr>
            <p:ph type="body" idx="1"/>
          </p:nvPr>
        </p:nvSpPr>
        <p:spPr>
          <a:xfrm>
            <a:off x="704104" y="4422135"/>
            <a:ext cx="5645100" cy="4188300"/>
          </a:xfrm>
          <a:prstGeom prst="rect">
            <a:avLst/>
          </a:prstGeom>
        </p:spPr>
        <p:txBody>
          <a:bodyPr spcFirstLastPara="1" wrap="square" lIns="88400" tIns="44200" rIns="88400" bIns="44200" anchor="t" anchorCtr="0">
            <a:noAutofit/>
          </a:bodyPr>
          <a:lstStyle/>
          <a:p>
            <a:pPr marL="0" lvl="0" indent="0" algn="l" rtl="0">
              <a:spcBef>
                <a:spcPts val="360"/>
              </a:spcBef>
              <a:spcAft>
                <a:spcPts val="0"/>
              </a:spcAft>
              <a:buNone/>
            </a:pPr>
            <a:endParaRPr/>
          </a:p>
        </p:txBody>
      </p:sp>
      <p:sp>
        <p:nvSpPr>
          <p:cNvPr id="171" name="Google Shape;171;g1456d19350e_0_0:notes"/>
          <p:cNvSpPr txBox="1">
            <a:spLocks noGrp="1"/>
          </p:cNvSpPr>
          <p:nvPr>
            <p:ph type="sldNum" idx="12"/>
          </p:nvPr>
        </p:nvSpPr>
        <p:spPr>
          <a:xfrm>
            <a:off x="3993485" y="8841186"/>
            <a:ext cx="3058200" cy="466500"/>
          </a:xfrm>
          <a:prstGeom prst="rect">
            <a:avLst/>
          </a:prstGeom>
        </p:spPr>
        <p:txBody>
          <a:bodyPr spcFirstLastPara="1" wrap="square" lIns="88400" tIns="44200" rIns="88400" bIns="442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456d19350e_0_0:notes"/>
          <p:cNvSpPr>
            <a:spLocks noGrp="1" noRot="1" noChangeAspect="1"/>
          </p:cNvSpPr>
          <p:nvPr>
            <p:ph type="sldImg" idx="2"/>
          </p:nvPr>
        </p:nvSpPr>
        <p:spPr>
          <a:xfrm>
            <a:off x="1200150" y="698500"/>
            <a:ext cx="4652963" cy="349091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456d19350e_0_0:notes"/>
          <p:cNvSpPr txBox="1">
            <a:spLocks noGrp="1"/>
          </p:cNvSpPr>
          <p:nvPr>
            <p:ph type="body" idx="1"/>
          </p:nvPr>
        </p:nvSpPr>
        <p:spPr>
          <a:xfrm>
            <a:off x="704104" y="4422135"/>
            <a:ext cx="5645100" cy="4188300"/>
          </a:xfrm>
          <a:prstGeom prst="rect">
            <a:avLst/>
          </a:prstGeom>
        </p:spPr>
        <p:txBody>
          <a:bodyPr spcFirstLastPara="1" wrap="square" lIns="88400" tIns="44200" rIns="88400" bIns="44200" anchor="t" anchorCtr="0">
            <a:noAutofit/>
          </a:bodyPr>
          <a:lstStyle/>
          <a:p>
            <a:pPr marL="0" lvl="0" indent="0" algn="l" rtl="0">
              <a:spcBef>
                <a:spcPts val="360"/>
              </a:spcBef>
              <a:spcAft>
                <a:spcPts val="0"/>
              </a:spcAft>
              <a:buNone/>
            </a:pPr>
            <a:endParaRPr/>
          </a:p>
        </p:txBody>
      </p:sp>
      <p:sp>
        <p:nvSpPr>
          <p:cNvPr id="171" name="Google Shape;171;g1456d19350e_0_0:notes"/>
          <p:cNvSpPr txBox="1">
            <a:spLocks noGrp="1"/>
          </p:cNvSpPr>
          <p:nvPr>
            <p:ph type="sldNum" idx="12"/>
          </p:nvPr>
        </p:nvSpPr>
        <p:spPr>
          <a:xfrm>
            <a:off x="3993485" y="8841186"/>
            <a:ext cx="3058200" cy="466500"/>
          </a:xfrm>
          <a:prstGeom prst="rect">
            <a:avLst/>
          </a:prstGeom>
        </p:spPr>
        <p:txBody>
          <a:bodyPr spcFirstLastPara="1" wrap="square" lIns="88400" tIns="44200" rIns="88400" bIns="442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extLst>
      <p:ext uri="{BB962C8B-B14F-4D97-AF65-F5344CB8AC3E}">
        <p14:creationId xmlns:p14="http://schemas.microsoft.com/office/powerpoint/2010/main" val="4194316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456d19350e_0_0:notes"/>
          <p:cNvSpPr>
            <a:spLocks noGrp="1" noRot="1" noChangeAspect="1"/>
          </p:cNvSpPr>
          <p:nvPr>
            <p:ph type="sldImg" idx="2"/>
          </p:nvPr>
        </p:nvSpPr>
        <p:spPr>
          <a:xfrm>
            <a:off x="1200150" y="698500"/>
            <a:ext cx="4652963" cy="349091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456d19350e_0_0:notes"/>
          <p:cNvSpPr txBox="1">
            <a:spLocks noGrp="1"/>
          </p:cNvSpPr>
          <p:nvPr>
            <p:ph type="body" idx="1"/>
          </p:nvPr>
        </p:nvSpPr>
        <p:spPr>
          <a:xfrm>
            <a:off x="704104" y="4422135"/>
            <a:ext cx="5645100" cy="4188300"/>
          </a:xfrm>
          <a:prstGeom prst="rect">
            <a:avLst/>
          </a:prstGeom>
        </p:spPr>
        <p:txBody>
          <a:bodyPr spcFirstLastPara="1" wrap="square" lIns="88400" tIns="44200" rIns="88400" bIns="44200" anchor="t" anchorCtr="0">
            <a:noAutofit/>
          </a:bodyPr>
          <a:lstStyle/>
          <a:p>
            <a:pPr marL="0" lvl="0" indent="0" algn="l" rtl="0">
              <a:spcBef>
                <a:spcPts val="360"/>
              </a:spcBef>
              <a:spcAft>
                <a:spcPts val="0"/>
              </a:spcAft>
              <a:buNone/>
            </a:pPr>
            <a:endParaRPr/>
          </a:p>
        </p:txBody>
      </p:sp>
      <p:sp>
        <p:nvSpPr>
          <p:cNvPr id="171" name="Google Shape;171;g1456d19350e_0_0:notes"/>
          <p:cNvSpPr txBox="1">
            <a:spLocks noGrp="1"/>
          </p:cNvSpPr>
          <p:nvPr>
            <p:ph type="sldNum" idx="12"/>
          </p:nvPr>
        </p:nvSpPr>
        <p:spPr>
          <a:xfrm>
            <a:off x="3993485" y="8841186"/>
            <a:ext cx="3058200" cy="466500"/>
          </a:xfrm>
          <a:prstGeom prst="rect">
            <a:avLst/>
          </a:prstGeom>
        </p:spPr>
        <p:txBody>
          <a:bodyPr spcFirstLastPara="1" wrap="square" lIns="88400" tIns="44200" rIns="88400" bIns="442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extLst>
      <p:ext uri="{BB962C8B-B14F-4D97-AF65-F5344CB8AC3E}">
        <p14:creationId xmlns:p14="http://schemas.microsoft.com/office/powerpoint/2010/main" val="1592356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0:notes"/>
          <p:cNvSpPr txBox="1">
            <a:spLocks noGrp="1"/>
          </p:cNvSpPr>
          <p:nvPr>
            <p:ph type="body" idx="1"/>
          </p:nvPr>
        </p:nvSpPr>
        <p:spPr>
          <a:xfrm>
            <a:off x="704104" y="4422135"/>
            <a:ext cx="5645059" cy="4188171"/>
          </a:xfrm>
          <a:prstGeom prst="rect">
            <a:avLst/>
          </a:prstGeom>
        </p:spPr>
        <p:txBody>
          <a:bodyPr spcFirstLastPara="1" wrap="square" lIns="88400" tIns="44200" rIns="88400" bIns="44200" anchor="t" anchorCtr="0">
            <a:noAutofit/>
          </a:bodyPr>
          <a:lstStyle/>
          <a:p>
            <a:pPr marL="0" lvl="0" indent="0" algn="l" rtl="0">
              <a:spcBef>
                <a:spcPts val="360"/>
              </a:spcBef>
              <a:spcAft>
                <a:spcPts val="0"/>
              </a:spcAft>
              <a:buNone/>
            </a:pPr>
            <a:endParaRPr/>
          </a:p>
        </p:txBody>
      </p:sp>
      <p:sp>
        <p:nvSpPr>
          <p:cNvPr id="245" name="Google Shape;245;p10:notes"/>
          <p:cNvSpPr>
            <a:spLocks noGrp="1" noRot="1" noChangeAspect="1"/>
          </p:cNvSpPr>
          <p:nvPr>
            <p:ph type="sldImg" idx="2"/>
          </p:nvPr>
        </p:nvSpPr>
        <p:spPr>
          <a:xfrm>
            <a:off x="1200150" y="698500"/>
            <a:ext cx="4652963"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2"/>
          <p:cNvSpPr txBox="1">
            <a:spLocks noGrp="1"/>
          </p:cNvSpPr>
          <p:nvPr>
            <p:ph type="dt" idx="10"/>
          </p:nvPr>
        </p:nvSpPr>
        <p:spPr>
          <a:xfrm rot="-5400000">
            <a:off x="-355600" y="1308100"/>
            <a:ext cx="1092200" cy="3810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sz="1200">
                <a:latin typeface="Calibri" panose="020F0502020204030204"/>
                <a:ea typeface="Calibri" panose="020F0502020204030204"/>
                <a:cs typeface="Calibri" panose="020F0502020204030204"/>
                <a:sym typeface="Calibri" panose="020F0502020204030204"/>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6400800"/>
            <a:ext cx="3694113"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9pPr>
          </a:lstStyle>
          <a:p>
            <a:endParaRPr/>
          </a:p>
        </p:txBody>
      </p:sp>
      <p:sp>
        <p:nvSpPr>
          <p:cNvPr id="20" name="Google Shape;20;p2"/>
          <p:cNvSpPr txBox="1">
            <a:spLocks noGrp="1"/>
          </p:cNvSpPr>
          <p:nvPr>
            <p:ph type="sldNum" idx="12"/>
          </p:nvPr>
        </p:nvSpPr>
        <p:spPr>
          <a:xfrm>
            <a:off x="7239000" y="6510785"/>
            <a:ext cx="1905000" cy="314325"/>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spcAft>
                <a:spcPts val="0"/>
              </a:spcAft>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ctr">
              <a:spcBef>
                <a:spcPts val="0"/>
              </a:spcBef>
              <a:spcAft>
                <a:spcPts val="0"/>
              </a:spcAft>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ctr">
              <a:spcBef>
                <a:spcPts val="0"/>
              </a:spcBef>
              <a:spcAft>
                <a:spcPts val="0"/>
              </a:spcAft>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ctr">
              <a:spcBef>
                <a:spcPts val="0"/>
              </a:spcBef>
              <a:spcAft>
                <a:spcPts val="0"/>
              </a:spcAft>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ctr">
              <a:spcBef>
                <a:spcPts val="0"/>
              </a:spcBef>
              <a:spcAft>
                <a:spcPts val="0"/>
              </a:spcAft>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ctr">
              <a:spcBef>
                <a:spcPts val="0"/>
              </a:spcBef>
              <a:spcAft>
                <a:spcPts val="0"/>
              </a:spcAft>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ctr">
              <a:spcBef>
                <a:spcPts val="0"/>
              </a:spcBef>
              <a:spcAft>
                <a:spcPts val="0"/>
              </a:spcAft>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ctr">
              <a:spcBef>
                <a:spcPts val="0"/>
              </a:spcBef>
              <a:spcAft>
                <a:spcPts val="0"/>
              </a:spcAft>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ctr">
              <a:spcBef>
                <a:spcPts val="0"/>
              </a:spcBef>
              <a:spcAft>
                <a:spcPts val="0"/>
              </a:spcAft>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0"/>
        <p:cNvGrpSpPr/>
        <p:nvPr/>
      </p:nvGrpSpPr>
      <p:grpSpPr>
        <a:xfrm>
          <a:off x="0" y="0"/>
          <a:ext cx="0" cy="0"/>
          <a:chOff x="0" y="0"/>
          <a:chExt cx="0" cy="0"/>
        </a:xfrm>
      </p:grpSpPr>
      <p:sp>
        <p:nvSpPr>
          <p:cNvPr id="81" name="Google Shape;81;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R="0" lvl="1"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
        <p:nvSpPr>
          <p:cNvPr id="82" name="Google Shape;82;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83" name="Google Shape;83;p12"/>
          <p:cNvSpPr txBox="1">
            <a:spLocks noGrp="1"/>
          </p:cNvSpPr>
          <p:nvPr>
            <p:ph type="dt" idx="10"/>
          </p:nvPr>
        </p:nvSpPr>
        <p:spPr>
          <a:xfrm rot="-5400000">
            <a:off x="-355600" y="1308100"/>
            <a:ext cx="1092200" cy="3810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2"/>
          <p:cNvSpPr txBox="1">
            <a:spLocks noGrp="1"/>
          </p:cNvSpPr>
          <p:nvPr>
            <p:ph type="ftr" idx="11"/>
          </p:nvPr>
        </p:nvSpPr>
        <p:spPr>
          <a:xfrm>
            <a:off x="3124200" y="6400800"/>
            <a:ext cx="3694113"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rgbClr val="000066"/>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9pPr>
          </a:lstStyle>
          <a:p>
            <a:endParaRPr/>
          </a:p>
        </p:txBody>
      </p:sp>
      <p:sp>
        <p:nvSpPr>
          <p:cNvPr id="85" name="Google Shape;85;p12"/>
          <p:cNvSpPr txBox="1">
            <a:spLocks noGrp="1"/>
          </p:cNvSpPr>
          <p:nvPr>
            <p:ph type="sldNum" idx="12"/>
          </p:nvPr>
        </p:nvSpPr>
        <p:spPr>
          <a:xfrm>
            <a:off x="7239000" y="6415088"/>
            <a:ext cx="1905000" cy="314325"/>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R="0" lvl="1"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
        <p:nvSpPr>
          <p:cNvPr id="23" name="Google Shape;23;p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24" name="Google Shape;24;p3"/>
          <p:cNvSpPr txBox="1">
            <a:spLocks noGrp="1"/>
          </p:cNvSpPr>
          <p:nvPr>
            <p:ph type="dt" idx="10"/>
          </p:nvPr>
        </p:nvSpPr>
        <p:spPr>
          <a:xfrm rot="-5400000">
            <a:off x="-355600" y="1308100"/>
            <a:ext cx="1092200" cy="3810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124200" y="6400800"/>
            <a:ext cx="3694113"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rgbClr val="000066"/>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9pPr>
          </a:lstStyle>
          <a:p>
            <a:endParaRPr/>
          </a:p>
        </p:txBody>
      </p:sp>
      <p:sp>
        <p:nvSpPr>
          <p:cNvPr id="26" name="Google Shape;26;p3"/>
          <p:cNvSpPr txBox="1">
            <a:spLocks noGrp="1"/>
          </p:cNvSpPr>
          <p:nvPr>
            <p:ph type="sldNum" idx="12"/>
          </p:nvPr>
        </p:nvSpPr>
        <p:spPr>
          <a:xfrm>
            <a:off x="7239000" y="6415088"/>
            <a:ext cx="1905000" cy="314325"/>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
        <p:cNvGrpSpPr/>
        <p:nvPr/>
      </p:nvGrpSpPr>
      <p:grpSpPr>
        <a:xfrm>
          <a:off x="0" y="0"/>
          <a:ext cx="0" cy="0"/>
          <a:chOff x="0" y="0"/>
          <a:chExt cx="0" cy="0"/>
        </a:xfrm>
      </p:grpSpPr>
      <p:sp>
        <p:nvSpPr>
          <p:cNvPr id="28" name="Google Shape;28;p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R="0" lvl="1"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
        <p:nvSpPr>
          <p:cNvPr id="29" name="Google Shape;29;p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marR="0" lvl="0" algn="ctr" rtl="0">
              <a:spcBef>
                <a:spcPts val="640"/>
              </a:spcBef>
              <a:spcAft>
                <a:spcPts val="0"/>
              </a:spcAft>
              <a:buClr>
                <a:schemeClr val="dk1"/>
              </a:buClr>
              <a:buSzPts val="3200"/>
              <a:buFont typeface="Arial" panose="020B0604020202020204"/>
              <a:buNone/>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spcBef>
                <a:spcPts val="56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spcBef>
                <a:spcPts val="480"/>
              </a:spcBef>
              <a:spcAft>
                <a:spcPts val="0"/>
              </a:spcAft>
              <a:buClr>
                <a:schemeClr val="dk1"/>
              </a:buClr>
              <a:buSzPts val="2400"/>
              <a:buFont typeface="Arial" panose="020B0604020202020204"/>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spcBef>
                <a:spcPts val="400"/>
              </a:spcBef>
              <a:spcAft>
                <a:spcPts val="0"/>
              </a:spcAft>
              <a:buClr>
                <a:schemeClr val="dk1"/>
              </a:buClr>
              <a:buSzPts val="2000"/>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spcBef>
                <a:spcPts val="400"/>
              </a:spcBef>
              <a:spcAft>
                <a:spcPts val="0"/>
              </a:spcAft>
              <a:buClr>
                <a:schemeClr val="dk1"/>
              </a:buClr>
              <a:buSzPts val="2000"/>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spcBef>
                <a:spcPts val="400"/>
              </a:spcBef>
              <a:spcAft>
                <a:spcPts val="0"/>
              </a:spcAft>
              <a:buClr>
                <a:schemeClr val="dk1"/>
              </a:buClr>
              <a:buSzPts val="2000"/>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spcBef>
                <a:spcPts val="400"/>
              </a:spcBef>
              <a:spcAft>
                <a:spcPts val="0"/>
              </a:spcAft>
              <a:buClr>
                <a:schemeClr val="dk1"/>
              </a:buClr>
              <a:buSzPts val="2000"/>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spcBef>
                <a:spcPts val="400"/>
              </a:spcBef>
              <a:spcAft>
                <a:spcPts val="0"/>
              </a:spcAft>
              <a:buClr>
                <a:schemeClr val="dk1"/>
              </a:buClr>
              <a:buSzPts val="2000"/>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spcBef>
                <a:spcPts val="400"/>
              </a:spcBef>
              <a:spcAft>
                <a:spcPts val="0"/>
              </a:spcAft>
              <a:buClr>
                <a:schemeClr val="dk1"/>
              </a:buClr>
              <a:buSzPts val="2000"/>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30" name="Google Shape;30;p4"/>
          <p:cNvSpPr txBox="1">
            <a:spLocks noGrp="1"/>
          </p:cNvSpPr>
          <p:nvPr>
            <p:ph type="dt" idx="10"/>
          </p:nvPr>
        </p:nvSpPr>
        <p:spPr>
          <a:xfrm rot="-5400000">
            <a:off x="-355600" y="1308100"/>
            <a:ext cx="1092200" cy="3810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3124200" y="6400800"/>
            <a:ext cx="3694113"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rgbClr val="000066"/>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9pPr>
          </a:lstStyle>
          <a:p>
            <a:endParaRPr/>
          </a:p>
        </p:txBody>
      </p:sp>
      <p:sp>
        <p:nvSpPr>
          <p:cNvPr id="32" name="Google Shape;32;p4"/>
          <p:cNvSpPr txBox="1">
            <a:spLocks noGrp="1"/>
          </p:cNvSpPr>
          <p:nvPr>
            <p:ph type="sldNum" idx="12"/>
          </p:nvPr>
        </p:nvSpPr>
        <p:spPr>
          <a:xfrm>
            <a:off x="8318500" y="839788"/>
            <a:ext cx="723900" cy="314325"/>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R="0" lvl="1"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
        <p:nvSpPr>
          <p:cNvPr id="35" name="Google Shape;35;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00"/>
              </a:spcBef>
              <a:spcAft>
                <a:spcPts val="0"/>
              </a:spcAft>
              <a:buClr>
                <a:schemeClr val="dk1"/>
              </a:buClr>
              <a:buSzPts val="2000"/>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spcBef>
                <a:spcPts val="36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228600" algn="l" rtl="0">
              <a:spcBef>
                <a:spcPts val="32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228600" algn="l" rtl="0">
              <a:spcBef>
                <a:spcPts val="280"/>
              </a:spcBef>
              <a:spcAft>
                <a:spcPts val="0"/>
              </a:spcAft>
              <a:buClr>
                <a:schemeClr val="dk1"/>
              </a:buClr>
              <a:buSzPts val="1400"/>
              <a:buFont typeface="Arial" panose="020B0604020202020204"/>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228600" algn="l" rtl="0">
              <a:spcBef>
                <a:spcPts val="280"/>
              </a:spcBef>
              <a:spcAft>
                <a:spcPts val="0"/>
              </a:spcAft>
              <a:buClr>
                <a:schemeClr val="dk1"/>
              </a:buClr>
              <a:buSzPts val="1400"/>
              <a:buFont typeface="Arial" panose="020B0604020202020204"/>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228600" algn="l" rtl="0">
              <a:spcBef>
                <a:spcPts val="280"/>
              </a:spcBef>
              <a:spcAft>
                <a:spcPts val="0"/>
              </a:spcAft>
              <a:buClr>
                <a:schemeClr val="dk1"/>
              </a:buClr>
              <a:buSzPts val="1400"/>
              <a:buFont typeface="Arial" panose="020B0604020202020204"/>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228600" algn="l" rtl="0">
              <a:spcBef>
                <a:spcPts val="280"/>
              </a:spcBef>
              <a:spcAft>
                <a:spcPts val="0"/>
              </a:spcAft>
              <a:buClr>
                <a:schemeClr val="dk1"/>
              </a:buClr>
              <a:buSzPts val="1400"/>
              <a:buFont typeface="Arial" panose="020B0604020202020204"/>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228600" algn="l" rtl="0">
              <a:spcBef>
                <a:spcPts val="280"/>
              </a:spcBef>
              <a:spcAft>
                <a:spcPts val="0"/>
              </a:spcAft>
              <a:buClr>
                <a:schemeClr val="dk1"/>
              </a:buClr>
              <a:buSzPts val="1400"/>
              <a:buFont typeface="Arial" panose="020B0604020202020204"/>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228600" algn="l" rtl="0">
              <a:spcBef>
                <a:spcPts val="280"/>
              </a:spcBef>
              <a:spcAft>
                <a:spcPts val="0"/>
              </a:spcAft>
              <a:buClr>
                <a:schemeClr val="dk1"/>
              </a:buClr>
              <a:buSzPts val="1400"/>
              <a:buFont typeface="Arial" panose="020B0604020202020204"/>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36" name="Google Shape;36;p5"/>
          <p:cNvSpPr txBox="1">
            <a:spLocks noGrp="1"/>
          </p:cNvSpPr>
          <p:nvPr>
            <p:ph type="dt" idx="10"/>
          </p:nvPr>
        </p:nvSpPr>
        <p:spPr>
          <a:xfrm rot="-5400000">
            <a:off x="-355600" y="1308100"/>
            <a:ext cx="1092200" cy="3810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3124200" y="6400800"/>
            <a:ext cx="3694113"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rgbClr val="000066"/>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9pPr>
          </a:lstStyle>
          <a:p>
            <a:endParaRPr/>
          </a:p>
        </p:txBody>
      </p:sp>
      <p:sp>
        <p:nvSpPr>
          <p:cNvPr id="38" name="Google Shape;38;p5"/>
          <p:cNvSpPr txBox="1">
            <a:spLocks noGrp="1"/>
          </p:cNvSpPr>
          <p:nvPr>
            <p:ph type="sldNum" idx="12"/>
          </p:nvPr>
        </p:nvSpPr>
        <p:spPr>
          <a:xfrm>
            <a:off x="7239000" y="6415088"/>
            <a:ext cx="1905000" cy="314325"/>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R="0" lvl="1"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
        <p:nvSpPr>
          <p:cNvPr id="41" name="Google Shape;41;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spcBef>
                <a:spcPts val="36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spcBef>
                <a:spcPts val="36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spcBef>
                <a:spcPts val="36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spcBef>
                <a:spcPts val="36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spcBef>
                <a:spcPts val="36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spcBef>
                <a:spcPts val="36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42" name="Google Shape;42;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spcBef>
                <a:spcPts val="36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spcBef>
                <a:spcPts val="36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spcBef>
                <a:spcPts val="36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spcBef>
                <a:spcPts val="36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spcBef>
                <a:spcPts val="36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spcBef>
                <a:spcPts val="36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43" name="Google Shape;43;p6"/>
          <p:cNvSpPr txBox="1">
            <a:spLocks noGrp="1"/>
          </p:cNvSpPr>
          <p:nvPr>
            <p:ph type="dt" idx="10"/>
          </p:nvPr>
        </p:nvSpPr>
        <p:spPr>
          <a:xfrm rot="-5400000">
            <a:off x="-355600" y="1308100"/>
            <a:ext cx="1092200" cy="3810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ftr" idx="11"/>
          </p:nvPr>
        </p:nvSpPr>
        <p:spPr>
          <a:xfrm>
            <a:off x="3124200" y="6400800"/>
            <a:ext cx="3694113"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rgbClr val="000066"/>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9pPr>
          </a:lstStyle>
          <a:p>
            <a:endParaRPr/>
          </a:p>
        </p:txBody>
      </p:sp>
      <p:sp>
        <p:nvSpPr>
          <p:cNvPr id="45" name="Google Shape;45;p6"/>
          <p:cNvSpPr txBox="1">
            <a:spLocks noGrp="1"/>
          </p:cNvSpPr>
          <p:nvPr>
            <p:ph type="sldNum" idx="12"/>
          </p:nvPr>
        </p:nvSpPr>
        <p:spPr>
          <a:xfrm>
            <a:off x="7239000" y="6415088"/>
            <a:ext cx="1905000" cy="314325"/>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R="0" lvl="1"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
        <p:nvSpPr>
          <p:cNvPr id="48" name="Google Shape;48;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dk1"/>
              </a:buClr>
              <a:buSzPts val="2400"/>
              <a:buFont typeface="Arial" panose="020B0604020202020204"/>
              <a:buNone/>
              <a:defRPr sz="2400" b="1"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spcBef>
                <a:spcPts val="400"/>
              </a:spcBef>
              <a:spcAft>
                <a:spcPts val="0"/>
              </a:spcAft>
              <a:buClr>
                <a:schemeClr val="dk1"/>
              </a:buClr>
              <a:buSzPts val="2000"/>
              <a:buFont typeface="Arial" panose="020B0604020202020204"/>
              <a:buNone/>
              <a:defRPr sz="2000" b="1"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228600" algn="l" rtl="0">
              <a:spcBef>
                <a:spcPts val="360"/>
              </a:spcBef>
              <a:spcAft>
                <a:spcPts val="0"/>
              </a:spcAft>
              <a:buClr>
                <a:schemeClr val="dk1"/>
              </a:buClr>
              <a:buSzPts val="1800"/>
              <a:buFont typeface="Arial" panose="020B0604020202020204"/>
              <a:buNone/>
              <a:defRPr sz="1800" b="1"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228600" algn="l" rtl="0">
              <a:spcBef>
                <a:spcPts val="320"/>
              </a:spcBef>
              <a:spcAft>
                <a:spcPts val="0"/>
              </a:spcAft>
              <a:buClr>
                <a:schemeClr val="dk1"/>
              </a:buClr>
              <a:buSzPts val="1600"/>
              <a:buFont typeface="Arial" panose="020B0604020202020204"/>
              <a:buNone/>
              <a:defRPr sz="1600" b="1"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228600" algn="l" rtl="0">
              <a:spcBef>
                <a:spcPts val="320"/>
              </a:spcBef>
              <a:spcAft>
                <a:spcPts val="0"/>
              </a:spcAft>
              <a:buClr>
                <a:schemeClr val="dk1"/>
              </a:buClr>
              <a:buSzPts val="1600"/>
              <a:buFont typeface="Arial" panose="020B0604020202020204"/>
              <a:buNone/>
              <a:defRPr sz="1600" b="1"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228600" algn="l" rtl="0">
              <a:spcBef>
                <a:spcPts val="320"/>
              </a:spcBef>
              <a:spcAft>
                <a:spcPts val="0"/>
              </a:spcAft>
              <a:buClr>
                <a:schemeClr val="dk1"/>
              </a:buClr>
              <a:buSzPts val="1600"/>
              <a:buFont typeface="Arial" panose="020B0604020202020204"/>
              <a:buNone/>
              <a:defRPr sz="1600" b="1"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228600" algn="l" rtl="0">
              <a:spcBef>
                <a:spcPts val="320"/>
              </a:spcBef>
              <a:spcAft>
                <a:spcPts val="0"/>
              </a:spcAft>
              <a:buClr>
                <a:schemeClr val="dk1"/>
              </a:buClr>
              <a:buSzPts val="1600"/>
              <a:buFont typeface="Arial" panose="020B0604020202020204"/>
              <a:buNone/>
              <a:defRPr sz="1600" b="1"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228600" algn="l" rtl="0">
              <a:spcBef>
                <a:spcPts val="320"/>
              </a:spcBef>
              <a:spcAft>
                <a:spcPts val="0"/>
              </a:spcAft>
              <a:buClr>
                <a:schemeClr val="dk1"/>
              </a:buClr>
              <a:buSzPts val="1600"/>
              <a:buFont typeface="Arial" panose="020B0604020202020204"/>
              <a:buNone/>
              <a:defRPr sz="1600" b="1"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228600" algn="l" rtl="0">
              <a:spcBef>
                <a:spcPts val="320"/>
              </a:spcBef>
              <a:spcAft>
                <a:spcPts val="0"/>
              </a:spcAft>
              <a:buClr>
                <a:schemeClr val="dk1"/>
              </a:buClr>
              <a:buSzPts val="1600"/>
              <a:buFont typeface="Arial" panose="020B0604020202020204"/>
              <a:buNone/>
              <a:defRPr sz="1600" b="1"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49" name="Google Shape;49;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42900" algn="l" rtl="0">
              <a:spcBef>
                <a:spcPts val="36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30200" algn="l" rtl="0">
              <a:spcBef>
                <a:spcPts val="32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30200" algn="l" rtl="0">
              <a:spcBef>
                <a:spcPts val="32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30200" algn="l" rtl="0">
              <a:spcBef>
                <a:spcPts val="32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30200" algn="l" rtl="0">
              <a:spcBef>
                <a:spcPts val="32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30200" algn="l" rtl="0">
              <a:spcBef>
                <a:spcPts val="32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30200" algn="l" rtl="0">
              <a:spcBef>
                <a:spcPts val="32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50" name="Google Shape;50;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dk1"/>
              </a:buClr>
              <a:buSzPts val="2400"/>
              <a:buFont typeface="Arial" panose="020B0604020202020204"/>
              <a:buNone/>
              <a:defRPr sz="2400" b="1"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spcBef>
                <a:spcPts val="400"/>
              </a:spcBef>
              <a:spcAft>
                <a:spcPts val="0"/>
              </a:spcAft>
              <a:buClr>
                <a:schemeClr val="dk1"/>
              </a:buClr>
              <a:buSzPts val="2000"/>
              <a:buFont typeface="Arial" panose="020B0604020202020204"/>
              <a:buNone/>
              <a:defRPr sz="2000" b="1"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228600" algn="l" rtl="0">
              <a:spcBef>
                <a:spcPts val="360"/>
              </a:spcBef>
              <a:spcAft>
                <a:spcPts val="0"/>
              </a:spcAft>
              <a:buClr>
                <a:schemeClr val="dk1"/>
              </a:buClr>
              <a:buSzPts val="1800"/>
              <a:buFont typeface="Arial" panose="020B0604020202020204"/>
              <a:buNone/>
              <a:defRPr sz="1800" b="1"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228600" algn="l" rtl="0">
              <a:spcBef>
                <a:spcPts val="320"/>
              </a:spcBef>
              <a:spcAft>
                <a:spcPts val="0"/>
              </a:spcAft>
              <a:buClr>
                <a:schemeClr val="dk1"/>
              </a:buClr>
              <a:buSzPts val="1600"/>
              <a:buFont typeface="Arial" panose="020B0604020202020204"/>
              <a:buNone/>
              <a:defRPr sz="1600" b="1"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228600" algn="l" rtl="0">
              <a:spcBef>
                <a:spcPts val="320"/>
              </a:spcBef>
              <a:spcAft>
                <a:spcPts val="0"/>
              </a:spcAft>
              <a:buClr>
                <a:schemeClr val="dk1"/>
              </a:buClr>
              <a:buSzPts val="1600"/>
              <a:buFont typeface="Arial" panose="020B0604020202020204"/>
              <a:buNone/>
              <a:defRPr sz="1600" b="1"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228600" algn="l" rtl="0">
              <a:spcBef>
                <a:spcPts val="320"/>
              </a:spcBef>
              <a:spcAft>
                <a:spcPts val="0"/>
              </a:spcAft>
              <a:buClr>
                <a:schemeClr val="dk1"/>
              </a:buClr>
              <a:buSzPts val="1600"/>
              <a:buFont typeface="Arial" panose="020B0604020202020204"/>
              <a:buNone/>
              <a:defRPr sz="1600" b="1"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228600" algn="l" rtl="0">
              <a:spcBef>
                <a:spcPts val="320"/>
              </a:spcBef>
              <a:spcAft>
                <a:spcPts val="0"/>
              </a:spcAft>
              <a:buClr>
                <a:schemeClr val="dk1"/>
              </a:buClr>
              <a:buSzPts val="1600"/>
              <a:buFont typeface="Arial" panose="020B0604020202020204"/>
              <a:buNone/>
              <a:defRPr sz="1600" b="1"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228600" algn="l" rtl="0">
              <a:spcBef>
                <a:spcPts val="320"/>
              </a:spcBef>
              <a:spcAft>
                <a:spcPts val="0"/>
              </a:spcAft>
              <a:buClr>
                <a:schemeClr val="dk1"/>
              </a:buClr>
              <a:buSzPts val="1600"/>
              <a:buFont typeface="Arial" panose="020B0604020202020204"/>
              <a:buNone/>
              <a:defRPr sz="1600" b="1"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228600" algn="l" rtl="0">
              <a:spcBef>
                <a:spcPts val="320"/>
              </a:spcBef>
              <a:spcAft>
                <a:spcPts val="0"/>
              </a:spcAft>
              <a:buClr>
                <a:schemeClr val="dk1"/>
              </a:buClr>
              <a:buSzPts val="1600"/>
              <a:buFont typeface="Arial" panose="020B0604020202020204"/>
              <a:buNone/>
              <a:defRPr sz="1600" b="1"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51" name="Google Shape;51;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42900" algn="l" rtl="0">
              <a:spcBef>
                <a:spcPts val="36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30200" algn="l" rtl="0">
              <a:spcBef>
                <a:spcPts val="32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30200" algn="l" rtl="0">
              <a:spcBef>
                <a:spcPts val="32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30200" algn="l" rtl="0">
              <a:spcBef>
                <a:spcPts val="32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30200" algn="l" rtl="0">
              <a:spcBef>
                <a:spcPts val="32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30200" algn="l" rtl="0">
              <a:spcBef>
                <a:spcPts val="32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30200" algn="l" rtl="0">
              <a:spcBef>
                <a:spcPts val="320"/>
              </a:spcBef>
              <a:spcAft>
                <a:spcPts val="0"/>
              </a:spcAft>
              <a:buClr>
                <a:schemeClr val="dk1"/>
              </a:buClr>
              <a:buSzPts val="16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52" name="Google Shape;52;p7"/>
          <p:cNvSpPr txBox="1">
            <a:spLocks noGrp="1"/>
          </p:cNvSpPr>
          <p:nvPr>
            <p:ph type="dt" idx="10"/>
          </p:nvPr>
        </p:nvSpPr>
        <p:spPr>
          <a:xfrm rot="-5400000">
            <a:off x="-355600" y="1308100"/>
            <a:ext cx="1092200" cy="3810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ftr" idx="11"/>
          </p:nvPr>
        </p:nvSpPr>
        <p:spPr>
          <a:xfrm>
            <a:off x="3124200" y="6400800"/>
            <a:ext cx="3694113"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rgbClr val="000066"/>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9pPr>
          </a:lstStyle>
          <a:p>
            <a:endParaRPr/>
          </a:p>
        </p:txBody>
      </p:sp>
      <p:sp>
        <p:nvSpPr>
          <p:cNvPr id="54" name="Google Shape;54;p7"/>
          <p:cNvSpPr txBox="1">
            <a:spLocks noGrp="1"/>
          </p:cNvSpPr>
          <p:nvPr>
            <p:ph type="sldNum" idx="12"/>
          </p:nvPr>
        </p:nvSpPr>
        <p:spPr>
          <a:xfrm>
            <a:off x="7239000" y="6415088"/>
            <a:ext cx="1905000" cy="314325"/>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R="0" lvl="1"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
        <p:nvSpPr>
          <p:cNvPr id="62" name="Google Shape;62;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63" name="Google Shape;63;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dk1"/>
              </a:buClr>
              <a:buSzPts val="1400"/>
              <a:buFont typeface="Arial" panose="020B0604020202020204"/>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spcBef>
                <a:spcPts val="240"/>
              </a:spcBef>
              <a:spcAft>
                <a:spcPts val="0"/>
              </a:spcAft>
              <a:buClr>
                <a:schemeClr val="dk1"/>
              </a:buClr>
              <a:buSzPts val="12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228600" algn="l" rtl="0">
              <a:spcBef>
                <a:spcPts val="20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228600" algn="l" rtl="0">
              <a:spcBef>
                <a:spcPts val="180"/>
              </a:spcBef>
              <a:spcAft>
                <a:spcPts val="0"/>
              </a:spcAft>
              <a:buClr>
                <a:schemeClr val="dk1"/>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228600" algn="l" rtl="0">
              <a:spcBef>
                <a:spcPts val="180"/>
              </a:spcBef>
              <a:spcAft>
                <a:spcPts val="0"/>
              </a:spcAft>
              <a:buClr>
                <a:schemeClr val="dk1"/>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228600" algn="l" rtl="0">
              <a:spcBef>
                <a:spcPts val="180"/>
              </a:spcBef>
              <a:spcAft>
                <a:spcPts val="0"/>
              </a:spcAft>
              <a:buClr>
                <a:schemeClr val="dk1"/>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228600" algn="l" rtl="0">
              <a:spcBef>
                <a:spcPts val="180"/>
              </a:spcBef>
              <a:spcAft>
                <a:spcPts val="0"/>
              </a:spcAft>
              <a:buClr>
                <a:schemeClr val="dk1"/>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228600" algn="l" rtl="0">
              <a:spcBef>
                <a:spcPts val="180"/>
              </a:spcBef>
              <a:spcAft>
                <a:spcPts val="0"/>
              </a:spcAft>
              <a:buClr>
                <a:schemeClr val="dk1"/>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228600" algn="l" rtl="0">
              <a:spcBef>
                <a:spcPts val="180"/>
              </a:spcBef>
              <a:spcAft>
                <a:spcPts val="0"/>
              </a:spcAft>
              <a:buClr>
                <a:schemeClr val="dk1"/>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64" name="Google Shape;64;p9"/>
          <p:cNvSpPr txBox="1">
            <a:spLocks noGrp="1"/>
          </p:cNvSpPr>
          <p:nvPr>
            <p:ph type="dt" idx="10"/>
          </p:nvPr>
        </p:nvSpPr>
        <p:spPr>
          <a:xfrm rot="-5400000">
            <a:off x="-355600" y="1308100"/>
            <a:ext cx="1092200" cy="3810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ftr" idx="11"/>
          </p:nvPr>
        </p:nvSpPr>
        <p:spPr>
          <a:xfrm>
            <a:off x="3124200" y="6400800"/>
            <a:ext cx="3694113"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rgbClr val="000066"/>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9pPr>
          </a:lstStyle>
          <a:p>
            <a:endParaRPr/>
          </a:p>
        </p:txBody>
      </p:sp>
      <p:sp>
        <p:nvSpPr>
          <p:cNvPr id="66" name="Google Shape;66;p9"/>
          <p:cNvSpPr txBox="1">
            <a:spLocks noGrp="1"/>
          </p:cNvSpPr>
          <p:nvPr>
            <p:ph type="sldNum" idx="12"/>
          </p:nvPr>
        </p:nvSpPr>
        <p:spPr>
          <a:xfrm>
            <a:off x="7239000" y="6415088"/>
            <a:ext cx="1905000" cy="314325"/>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R="0" lvl="1"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
        <p:nvSpPr>
          <p:cNvPr id="69" name="Google Shape;69;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panose="020B0604020202020204"/>
              <a:buNone/>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56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480"/>
              </a:spcBef>
              <a:spcAft>
                <a:spcPts val="0"/>
              </a:spcAft>
              <a:buClr>
                <a:schemeClr val="dk1"/>
              </a:buClr>
              <a:buSzPts val="2400"/>
              <a:buFont typeface="Arial" panose="020B0604020202020204"/>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400"/>
              </a:spcBef>
              <a:spcAft>
                <a:spcPts val="0"/>
              </a:spcAft>
              <a:buClr>
                <a:schemeClr val="dk1"/>
              </a:buClr>
              <a:buSzPts val="2000"/>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400"/>
              </a:spcBef>
              <a:spcAft>
                <a:spcPts val="0"/>
              </a:spcAft>
              <a:buClr>
                <a:schemeClr val="dk1"/>
              </a:buClr>
              <a:buSzPts val="2000"/>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400"/>
              </a:spcBef>
              <a:spcAft>
                <a:spcPts val="0"/>
              </a:spcAft>
              <a:buClr>
                <a:schemeClr val="dk1"/>
              </a:buClr>
              <a:buSzPts val="2000"/>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400"/>
              </a:spcBef>
              <a:spcAft>
                <a:spcPts val="0"/>
              </a:spcAft>
              <a:buClr>
                <a:schemeClr val="dk1"/>
              </a:buClr>
              <a:buSzPts val="2000"/>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400"/>
              </a:spcBef>
              <a:spcAft>
                <a:spcPts val="0"/>
              </a:spcAft>
              <a:buClr>
                <a:schemeClr val="dk1"/>
              </a:buClr>
              <a:buSzPts val="2000"/>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400"/>
              </a:spcBef>
              <a:spcAft>
                <a:spcPts val="0"/>
              </a:spcAft>
              <a:buClr>
                <a:schemeClr val="dk1"/>
              </a:buClr>
              <a:buSzPts val="2000"/>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70" name="Google Shape;70;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dk1"/>
              </a:buClr>
              <a:buSzPts val="1400"/>
              <a:buFont typeface="Arial" panose="020B0604020202020204"/>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spcBef>
                <a:spcPts val="240"/>
              </a:spcBef>
              <a:spcAft>
                <a:spcPts val="0"/>
              </a:spcAft>
              <a:buClr>
                <a:schemeClr val="dk1"/>
              </a:buClr>
              <a:buSzPts val="12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228600" algn="l" rtl="0">
              <a:spcBef>
                <a:spcPts val="200"/>
              </a:spcBef>
              <a:spcAft>
                <a:spcPts val="0"/>
              </a:spcAft>
              <a:buClr>
                <a:schemeClr val="dk1"/>
              </a:buClr>
              <a:buSzPts val="1000"/>
              <a:buFont typeface="Arial" panose="020B0604020202020204"/>
              <a:buNone/>
              <a:defRPr sz="1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228600" algn="l" rtl="0">
              <a:spcBef>
                <a:spcPts val="180"/>
              </a:spcBef>
              <a:spcAft>
                <a:spcPts val="0"/>
              </a:spcAft>
              <a:buClr>
                <a:schemeClr val="dk1"/>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228600" algn="l" rtl="0">
              <a:spcBef>
                <a:spcPts val="180"/>
              </a:spcBef>
              <a:spcAft>
                <a:spcPts val="0"/>
              </a:spcAft>
              <a:buClr>
                <a:schemeClr val="dk1"/>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228600" algn="l" rtl="0">
              <a:spcBef>
                <a:spcPts val="180"/>
              </a:spcBef>
              <a:spcAft>
                <a:spcPts val="0"/>
              </a:spcAft>
              <a:buClr>
                <a:schemeClr val="dk1"/>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228600" algn="l" rtl="0">
              <a:spcBef>
                <a:spcPts val="180"/>
              </a:spcBef>
              <a:spcAft>
                <a:spcPts val="0"/>
              </a:spcAft>
              <a:buClr>
                <a:schemeClr val="dk1"/>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228600" algn="l" rtl="0">
              <a:spcBef>
                <a:spcPts val="180"/>
              </a:spcBef>
              <a:spcAft>
                <a:spcPts val="0"/>
              </a:spcAft>
              <a:buClr>
                <a:schemeClr val="dk1"/>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228600" algn="l" rtl="0">
              <a:spcBef>
                <a:spcPts val="180"/>
              </a:spcBef>
              <a:spcAft>
                <a:spcPts val="0"/>
              </a:spcAft>
              <a:buClr>
                <a:schemeClr val="dk1"/>
              </a:buClr>
              <a:buSzPts val="900"/>
              <a:buFont typeface="Arial" panose="020B0604020202020204"/>
              <a:buNone/>
              <a:defRPr sz="9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71" name="Google Shape;71;p10"/>
          <p:cNvSpPr txBox="1">
            <a:spLocks noGrp="1"/>
          </p:cNvSpPr>
          <p:nvPr>
            <p:ph type="dt" idx="10"/>
          </p:nvPr>
        </p:nvSpPr>
        <p:spPr>
          <a:xfrm rot="-5400000">
            <a:off x="-355600" y="1308100"/>
            <a:ext cx="1092200" cy="3810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0"/>
          <p:cNvSpPr txBox="1">
            <a:spLocks noGrp="1"/>
          </p:cNvSpPr>
          <p:nvPr>
            <p:ph type="ftr" idx="11"/>
          </p:nvPr>
        </p:nvSpPr>
        <p:spPr>
          <a:xfrm>
            <a:off x="3124200" y="6400800"/>
            <a:ext cx="3694113"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rgbClr val="000066"/>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9pPr>
          </a:lstStyle>
          <a:p>
            <a:endParaRPr/>
          </a:p>
        </p:txBody>
      </p:sp>
      <p:sp>
        <p:nvSpPr>
          <p:cNvPr id="73" name="Google Shape;73;p10"/>
          <p:cNvSpPr txBox="1">
            <a:spLocks noGrp="1"/>
          </p:cNvSpPr>
          <p:nvPr>
            <p:ph type="sldNum" idx="12"/>
          </p:nvPr>
        </p:nvSpPr>
        <p:spPr>
          <a:xfrm>
            <a:off x="7239000" y="6415088"/>
            <a:ext cx="1905000" cy="314325"/>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4"/>
        <p:cNvGrpSpPr/>
        <p:nvPr/>
      </p:nvGrpSpPr>
      <p:grpSpPr>
        <a:xfrm>
          <a:off x="0" y="0"/>
          <a:ext cx="0" cy="0"/>
          <a:chOff x="0" y="0"/>
          <a:chExt cx="0" cy="0"/>
        </a:xfrm>
      </p:grpSpPr>
      <p:sp>
        <p:nvSpPr>
          <p:cNvPr id="75" name="Google Shape;75;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R="0" lvl="1"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ctr" rtl="0">
              <a:spcBef>
                <a:spcPts val="0"/>
              </a:spcBef>
              <a:spcAft>
                <a:spcPts val="0"/>
              </a:spcAft>
              <a:buSzPts val="1400"/>
              <a:buNone/>
              <a:defRPr sz="4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
        <p:nvSpPr>
          <p:cNvPr id="76" name="Google Shape;76;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77" name="Google Shape;77;p11"/>
          <p:cNvSpPr txBox="1">
            <a:spLocks noGrp="1"/>
          </p:cNvSpPr>
          <p:nvPr>
            <p:ph type="dt" idx="10"/>
          </p:nvPr>
        </p:nvSpPr>
        <p:spPr>
          <a:xfrm rot="-5400000">
            <a:off x="-355600" y="1308100"/>
            <a:ext cx="1092200" cy="3810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1"/>
          <p:cNvSpPr txBox="1">
            <a:spLocks noGrp="1"/>
          </p:cNvSpPr>
          <p:nvPr>
            <p:ph type="ftr" idx="11"/>
          </p:nvPr>
        </p:nvSpPr>
        <p:spPr>
          <a:xfrm>
            <a:off x="3124200" y="6400800"/>
            <a:ext cx="3694113"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rgbClr val="000066"/>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9pPr>
          </a:lstStyle>
          <a:p>
            <a:endParaRPr/>
          </a:p>
        </p:txBody>
      </p:sp>
      <p:sp>
        <p:nvSpPr>
          <p:cNvPr id="79" name="Google Shape;79;p11"/>
          <p:cNvSpPr txBox="1">
            <a:spLocks noGrp="1"/>
          </p:cNvSpPr>
          <p:nvPr>
            <p:ph type="sldNum" idx="12"/>
          </p:nvPr>
        </p:nvSpPr>
        <p:spPr>
          <a:xfrm>
            <a:off x="7239000" y="6415088"/>
            <a:ext cx="1905000" cy="314325"/>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ctr">
              <a:spcBef>
                <a:spcPts val="0"/>
              </a:spcBef>
              <a:spcAft>
                <a:spcPts val="0"/>
              </a:spcAft>
              <a:buNone/>
              <a:defRPr sz="1200">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685800"/>
            <a:ext cx="381000" cy="5143500"/>
          </a:xfrm>
          <a:prstGeom prst="rect">
            <a:avLst/>
          </a:prstGeom>
          <a:solidFill>
            <a:srgbClr val="0033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1" name="Google Shape;11;p1" descr="PPT values"/>
          <p:cNvPicPr preferRelativeResize="0"/>
          <p:nvPr/>
        </p:nvPicPr>
        <p:blipFill rotWithShape="1">
          <a:blip r:embed="rId12"/>
          <a:srcRect/>
          <a:stretch>
            <a:fillRect/>
          </a:stretch>
        </p:blipFill>
        <p:spPr>
          <a:xfrm>
            <a:off x="2819400" y="6600825"/>
            <a:ext cx="5943600" cy="144463"/>
          </a:xfrm>
          <a:prstGeom prst="rect">
            <a:avLst/>
          </a:prstGeom>
          <a:noFill/>
          <a:ln>
            <a:noFill/>
          </a:ln>
        </p:spPr>
      </p:pic>
      <p:pic>
        <p:nvPicPr>
          <p:cNvPr id="12" name="Google Shape;12;p1" descr="PPT inside"/>
          <p:cNvPicPr preferRelativeResize="0"/>
          <p:nvPr/>
        </p:nvPicPr>
        <p:blipFill rotWithShape="1">
          <a:blip r:embed="rId13"/>
          <a:srcRect t="19157" b="25415"/>
          <a:stretch>
            <a:fillRect/>
          </a:stretch>
        </p:blipFill>
        <p:spPr>
          <a:xfrm>
            <a:off x="0" y="0"/>
            <a:ext cx="9145588" cy="688975"/>
          </a:xfrm>
          <a:prstGeom prst="rect">
            <a:avLst/>
          </a:prstGeom>
          <a:noFill/>
          <a:ln>
            <a:noFill/>
          </a:ln>
        </p:spPr>
      </p:pic>
      <p:sp>
        <p:nvSpPr>
          <p:cNvPr id="13" name="Google Shape;13;p1"/>
          <p:cNvSpPr txBox="1">
            <a:spLocks noGrp="1"/>
          </p:cNvSpPr>
          <p:nvPr>
            <p:ph type="dt" idx="10"/>
          </p:nvPr>
        </p:nvSpPr>
        <p:spPr>
          <a:xfrm rot="-5400000">
            <a:off x="-355600" y="1308100"/>
            <a:ext cx="1092200" cy="3810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2400" b="0" i="0" u="none" strike="noStrike" cap="none">
                <a:solidFill>
                  <a:srgbClr val="000066"/>
                </a:solidFill>
                <a:latin typeface="Times New Roman" panose="02020603050405020304"/>
                <a:ea typeface="Times New Roman" panose="02020603050405020304"/>
                <a:cs typeface="Times New Roman" panose="02020603050405020304"/>
                <a:sym typeface="Times New Roman" panose="02020603050405020304"/>
              </a:defRPr>
            </a:lvl9pPr>
          </a:lstStyle>
          <a:p>
            <a:endParaRPr/>
          </a:p>
        </p:txBody>
      </p:sp>
      <p:pic>
        <p:nvPicPr>
          <p:cNvPr id="14" name="Google Shape;14;p1"/>
          <p:cNvPicPr preferRelativeResize="0"/>
          <p:nvPr/>
        </p:nvPicPr>
        <p:blipFill rotWithShape="1">
          <a:blip r:embed="rId14"/>
          <a:srcRect/>
          <a:stretch>
            <a:fillRect/>
          </a:stretch>
        </p:blipFill>
        <p:spPr>
          <a:xfrm>
            <a:off x="7733610" y="122454"/>
            <a:ext cx="1242805" cy="432955"/>
          </a:xfrm>
          <a:prstGeom prst="rect">
            <a:avLst/>
          </a:prstGeom>
          <a:noFill/>
          <a:ln>
            <a:noFill/>
          </a:ln>
        </p:spPr>
      </p:pic>
      <p:sp>
        <p:nvSpPr>
          <p:cNvPr id="15" name="Google Shape;15;p1"/>
          <p:cNvSpPr txBox="1"/>
          <p:nvPr/>
        </p:nvSpPr>
        <p:spPr>
          <a:xfrm rot="-5400000">
            <a:off x="-2074799" y="4425434"/>
            <a:ext cx="4517898" cy="369332"/>
          </a:xfrm>
          <a:prstGeom prst="rect">
            <a:avLst/>
          </a:prstGeom>
          <a:solidFill>
            <a:srgbClr val="00428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u="none" strike="noStrike" cap="none">
                <a:solidFill>
                  <a:schemeClr val="lt1"/>
                </a:solidFill>
                <a:latin typeface="Arial" panose="020B0604020202020204"/>
                <a:ea typeface="Arial" panose="020B0604020202020204"/>
                <a:cs typeface="Arial" panose="020B0604020202020204"/>
                <a:sym typeface="Arial" panose="020B0604020202020204"/>
              </a:rPr>
              <a:t>GMR Institute of Technology</a:t>
            </a:r>
            <a:r>
              <a:rPr lang="en-US" sz="1800" b="0" i="0" u="none" strike="noStrike" cap="none">
                <a:solidFill>
                  <a:schemeClr val="lt1"/>
                </a:solidFill>
                <a:latin typeface="Verdana" panose="020B0604030504040204"/>
                <a:ea typeface="Verdana" panose="020B0604030504040204"/>
                <a:cs typeface="Verdana" panose="020B0604030504040204"/>
                <a:sym typeface="Verdana" panose="020B0604030504040204"/>
              </a:rPr>
              <a:t> </a:t>
            </a:r>
            <a:endParaRPr sz="1800" b="0" i="0" u="none" strike="noStrike" cap="none">
              <a:solidFill>
                <a:schemeClr val="lt1"/>
              </a:solidFill>
              <a:latin typeface="Verdana" panose="020B0604030504040204"/>
              <a:ea typeface="Verdana" panose="020B0604030504040204"/>
              <a:cs typeface="Verdana" panose="020B0604030504040204"/>
              <a:sym typeface="Verdana" panose="020B0604030504040204"/>
            </a:endParaRPr>
          </a:p>
        </p:txBody>
      </p:sp>
      <p:sp>
        <p:nvSpPr>
          <p:cNvPr id="16" name="Google Shape;16;p1"/>
          <p:cNvSpPr txBox="1">
            <a:spLocks noGrp="1"/>
          </p:cNvSpPr>
          <p:nvPr>
            <p:ph type="sldNum" idx="12"/>
          </p:nvPr>
        </p:nvSpPr>
        <p:spPr>
          <a:xfrm>
            <a:off x="8547100" y="806450"/>
            <a:ext cx="48260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spcAft>
                <a:spcPts val="0"/>
              </a:spcAft>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ctr" rtl="0">
              <a:spcBef>
                <a:spcPts val="0"/>
              </a:spcBef>
              <a:spcAft>
                <a:spcPts val="0"/>
              </a:spcAft>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ctr" rtl="0">
              <a:spcBef>
                <a:spcPts val="0"/>
              </a:spcBef>
              <a:spcAft>
                <a:spcPts val="0"/>
              </a:spcAft>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ctr" rtl="0">
              <a:spcBef>
                <a:spcPts val="0"/>
              </a:spcBef>
              <a:spcAft>
                <a:spcPts val="0"/>
              </a:spcAft>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ctr" rtl="0">
              <a:spcBef>
                <a:spcPts val="0"/>
              </a:spcBef>
              <a:spcAft>
                <a:spcPts val="0"/>
              </a:spcAft>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ctr" rtl="0">
              <a:spcBef>
                <a:spcPts val="0"/>
              </a:spcBef>
              <a:spcAft>
                <a:spcPts val="0"/>
              </a:spcAft>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ctr" rtl="0">
              <a:spcBef>
                <a:spcPts val="0"/>
              </a:spcBef>
              <a:spcAft>
                <a:spcPts val="0"/>
              </a:spcAft>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ctr" rtl="0">
              <a:spcBef>
                <a:spcPts val="0"/>
              </a:spcBef>
              <a:spcAft>
                <a:spcPts val="0"/>
              </a:spcAft>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ctr" rtl="0">
              <a:spcBef>
                <a:spcPts val="0"/>
              </a:spcBef>
              <a:spcAft>
                <a:spcPts val="0"/>
              </a:spcAft>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ct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jpg"/><Relationship Id="rId11" Type="http://schemas.openxmlformats.org/officeDocument/2006/relationships/image" Target="../media/image23.jpg"/><Relationship Id="rId5" Type="http://schemas.openxmlformats.org/officeDocument/2006/relationships/image" Target="../media/image17.jpg"/><Relationship Id="rId10" Type="http://schemas.openxmlformats.org/officeDocument/2006/relationships/image" Target="../media/image22.jpg"/><Relationship Id="rId4" Type="http://schemas.openxmlformats.org/officeDocument/2006/relationships/image" Target="../media/image16.jpg"/><Relationship Id="rId9" Type="http://schemas.openxmlformats.org/officeDocument/2006/relationships/image" Target="../media/image21.jp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6" name="Google Shape;186;p28"/>
          <p:cNvSpPr txBox="1">
            <a:spLocks noGrp="1"/>
          </p:cNvSpPr>
          <p:nvPr>
            <p:ph type="sldNum" idx="12"/>
          </p:nvPr>
        </p:nvSpPr>
        <p:spPr>
          <a:xfrm>
            <a:off x="7239000" y="6510785"/>
            <a:ext cx="1905000" cy="314325"/>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latin typeface="Times New Roman" panose="02020603050405020304" pitchFamily="18" charset="0"/>
                <a:cs typeface="Times New Roman" panose="02020603050405020304" pitchFamily="18" charset="0"/>
              </a:rPr>
              <a:pPr marL="0" lvl="0" indent="0" rtl="0">
                <a:spcBef>
                  <a:spcPts val="0"/>
                </a:spcBef>
                <a:spcAft>
                  <a:spcPts val="0"/>
                </a:spcAft>
                <a:buNone/>
              </a:pPr>
              <a:t>1</a:t>
            </a:fld>
            <a:endParaRPr lang="en-US">
              <a:latin typeface="Times New Roman" panose="02020603050405020304" pitchFamily="18" charset="0"/>
              <a:cs typeface="Times New Roman" panose="02020603050405020304" pitchFamily="18" charset="0"/>
            </a:endParaRPr>
          </a:p>
        </p:txBody>
      </p:sp>
      <p:sp>
        <p:nvSpPr>
          <p:cNvPr id="187" name="Google Shape;187;p28"/>
          <p:cNvSpPr txBox="1"/>
          <p:nvPr/>
        </p:nvSpPr>
        <p:spPr>
          <a:xfrm>
            <a:off x="485775" y="6515100"/>
            <a:ext cx="1905000" cy="457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0" i="0" u="none" strike="noStrike" cap="none">
                <a:solidFill>
                  <a:schemeClr val="dk1"/>
                </a:solidFill>
                <a:latin typeface="Times New Roman" panose="02020603050405020304" pitchFamily="18" charset="0"/>
                <a:cs typeface="Times New Roman" panose="02020603050405020304" pitchFamily="18" charset="0"/>
                <a:sym typeface="Arial" panose="020B0604020202020204"/>
              </a:rPr>
              <a:t>19-Jul-19</a:t>
            </a:r>
            <a:endParaRPr sz="1400" b="0" i="0" u="none" strike="noStrike" cap="none">
              <a:solidFill>
                <a:schemeClr val="dk1"/>
              </a:solidFill>
              <a:latin typeface="Times New Roman" panose="02020603050405020304" pitchFamily="18" charset="0"/>
              <a:cs typeface="Times New Roman" panose="02020603050405020304" pitchFamily="18" charset="0"/>
              <a:sym typeface="Arial" panose="020B0604020202020204"/>
            </a:endParaRPr>
          </a:p>
        </p:txBody>
      </p:sp>
      <p:sp>
        <p:nvSpPr>
          <p:cNvPr id="188" name="Google Shape;188;p28"/>
          <p:cNvSpPr txBox="1"/>
          <p:nvPr/>
        </p:nvSpPr>
        <p:spPr>
          <a:xfrm>
            <a:off x="7239000" y="6415088"/>
            <a:ext cx="1905000" cy="31432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b="0" i="0" u="none" strike="noStrike" cap="none">
                <a:solidFill>
                  <a:schemeClr val="dk1"/>
                </a:solidFill>
                <a:latin typeface="Times New Roman" panose="02020603050405020304" pitchFamily="18" charset="0"/>
                <a:cs typeface="Times New Roman" panose="02020603050405020304" pitchFamily="18" charset="0"/>
                <a:sym typeface="Arial" panose="020B0604020202020204"/>
              </a:rPr>
              <a:pPr marL="0" marR="0" lvl="0" indent="0" algn="ctr" rtl="0">
                <a:spcBef>
                  <a:spcPts val="0"/>
                </a:spcBef>
                <a:spcAft>
                  <a:spcPts val="0"/>
                </a:spcAft>
                <a:buNone/>
              </a:pPr>
              <a:t>1</a:t>
            </a:fld>
            <a:endParaRPr sz="1400" b="0" i="0" u="none" strike="noStrike" cap="none">
              <a:solidFill>
                <a:schemeClr val="dk1"/>
              </a:solidFill>
              <a:latin typeface="Times New Roman" panose="02020603050405020304" pitchFamily="18" charset="0"/>
              <a:cs typeface="Times New Roman" panose="02020603050405020304" pitchFamily="18" charset="0"/>
              <a:sym typeface="Arial" panose="020B0604020202020204"/>
            </a:endParaRPr>
          </a:p>
        </p:txBody>
      </p:sp>
      <p:sp>
        <p:nvSpPr>
          <p:cNvPr id="189" name="Google Shape;189;p28"/>
          <p:cNvSpPr txBox="1"/>
          <p:nvPr/>
        </p:nvSpPr>
        <p:spPr>
          <a:xfrm>
            <a:off x="7924800" y="6172200"/>
            <a:ext cx="1219200" cy="47625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200" b="0" i="1" u="none" strike="noStrike" cap="none">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pPr marL="0" marR="0" lvl="0" indent="0" algn="ctr" rtl="0">
                <a:spcBef>
                  <a:spcPts val="0"/>
                </a:spcBef>
                <a:spcAft>
                  <a:spcPts val="0"/>
                </a:spcAft>
                <a:buNone/>
              </a:pPr>
              <a:t>1</a:t>
            </a:fld>
            <a:endParaRPr sz="1200" b="0" i="1" u="none" strike="noStrike" cap="none">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pic>
        <p:nvPicPr>
          <p:cNvPr id="191" name="Google Shape;191;p28" descr="PPTmainpage"/>
          <p:cNvPicPr preferRelativeResize="0"/>
          <p:nvPr/>
        </p:nvPicPr>
        <p:blipFill rotWithShape="1">
          <a:blip r:embed="rId3"/>
          <a:srcRect/>
          <a:stretch>
            <a:fillRect/>
          </a:stretch>
        </p:blipFill>
        <p:spPr>
          <a:xfrm>
            <a:off x="363222" y="681423"/>
            <a:ext cx="8780778" cy="6176577"/>
          </a:xfrm>
          <a:prstGeom prst="rect">
            <a:avLst/>
          </a:prstGeom>
          <a:noFill/>
          <a:ln>
            <a:noFill/>
          </a:ln>
        </p:spPr>
      </p:pic>
      <p:sp>
        <p:nvSpPr>
          <p:cNvPr id="192" name="Google Shape;192;p28"/>
          <p:cNvSpPr txBox="1"/>
          <p:nvPr/>
        </p:nvSpPr>
        <p:spPr>
          <a:xfrm>
            <a:off x="885825" y="-21333"/>
            <a:ext cx="6926694" cy="702756"/>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2800" b="0" i="0" u="none" strike="noStrike" cap="none" dirty="0">
                <a:solidFill>
                  <a:schemeClr val="lt1"/>
                </a:solidFill>
                <a:latin typeface="Times New Roman" panose="02020603050405020304" pitchFamily="18" charset="0"/>
                <a:cs typeface="Times New Roman" panose="02020603050405020304" pitchFamily="18" charset="0"/>
                <a:sym typeface="Arial" panose="020B0604020202020204"/>
              </a:rPr>
              <a:t>GMR Institute Of Technology, Rajam</a:t>
            </a:r>
            <a:endParaRPr sz="2800" b="0" i="0" u="none" strike="noStrike" cap="none" dirty="0">
              <a:solidFill>
                <a:schemeClr val="lt1"/>
              </a:solidFill>
              <a:latin typeface="Times New Roman" panose="02020603050405020304" pitchFamily="18" charset="0"/>
              <a:cs typeface="Times New Roman" panose="02020603050405020304" pitchFamily="18" charset="0"/>
              <a:sym typeface="Arial" panose="020B0604020202020204"/>
            </a:endParaRPr>
          </a:p>
        </p:txBody>
      </p:sp>
      <p:pic>
        <p:nvPicPr>
          <p:cNvPr id="193" name="Google Shape;193;p28"/>
          <p:cNvPicPr preferRelativeResize="0"/>
          <p:nvPr/>
        </p:nvPicPr>
        <p:blipFill rotWithShape="1">
          <a:blip r:embed="rId4"/>
          <a:srcRect/>
          <a:stretch>
            <a:fillRect/>
          </a:stretch>
        </p:blipFill>
        <p:spPr>
          <a:xfrm>
            <a:off x="459234" y="5934522"/>
            <a:ext cx="1654175" cy="576263"/>
          </a:xfrm>
          <a:prstGeom prst="rect">
            <a:avLst/>
          </a:prstGeom>
          <a:noFill/>
          <a:ln>
            <a:noFill/>
          </a:ln>
        </p:spPr>
      </p:pic>
      <p:sp>
        <p:nvSpPr>
          <p:cNvPr id="194" name="Google Shape;194;p28"/>
          <p:cNvSpPr txBox="1"/>
          <p:nvPr/>
        </p:nvSpPr>
        <p:spPr>
          <a:xfrm>
            <a:off x="459234" y="4499902"/>
            <a:ext cx="8371643" cy="1438157"/>
          </a:xfrm>
          <a:prstGeom prst="rect">
            <a:avLst/>
          </a:prstGeom>
          <a:noFill/>
          <a:ln>
            <a:noFill/>
          </a:ln>
        </p:spPr>
        <p:txBody>
          <a:bodyPr spcFirstLastPara="1" wrap="square" lIns="104225" tIns="52100" rIns="104225" bIns="52100" anchor="t" anchorCtr="0">
            <a:noAutofit/>
          </a:bodyPr>
          <a:lstStyle/>
          <a:p>
            <a:pPr marL="0" marR="0" lvl="0" indent="0" algn="ctr" rtl="0">
              <a:spcBef>
                <a:spcPts val="0"/>
              </a:spcBef>
              <a:spcAft>
                <a:spcPts val="0"/>
              </a:spcAft>
              <a:buNone/>
            </a:pPr>
            <a:r>
              <a:rPr lang="en-US" sz="1800" b="1"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Project Supervisor			</a:t>
            </a:r>
            <a:r>
              <a:rPr lang="en-US" sz="1600"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R. Sathish		( 19341A1296  )</a:t>
            </a:r>
          </a:p>
          <a:p>
            <a:pPr marL="0" marR="0" lvl="0" indent="0" algn="ctr" rtl="0">
              <a:spcBef>
                <a:spcPts val="0"/>
              </a:spcBef>
              <a:spcAft>
                <a:spcPts val="0"/>
              </a:spcAft>
              <a:buNone/>
            </a:pPr>
            <a:r>
              <a:rPr lang="en-US" sz="1600" b="1"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Ms. T </a:t>
            </a:r>
            <a:r>
              <a:rPr lang="en-US" sz="1600" b="1" dirty="0"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Daniya</a:t>
            </a:r>
            <a:r>
              <a:rPr lang="en-US" sz="1600"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T. Prem Chand	( 19341A12B7 )</a:t>
            </a:r>
            <a:endParaRPr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algn="ctr"/>
            <a:r>
              <a:rPr lang="en-US" sz="1600"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Asst. Professor,				G. Sai Ram </a:t>
            </a:r>
            <a:r>
              <a:rPr lang="en-US" sz="1600" dirty="0"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Prudhvi</a:t>
            </a:r>
            <a:r>
              <a:rPr lang="en-US" sz="1600"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( 19341A1297  )</a:t>
            </a:r>
          </a:p>
          <a:p>
            <a:pPr algn="ctr"/>
            <a:r>
              <a:rPr lang="en-US" sz="1600"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Dept. of Information Technology			M. Vyas </a:t>
            </a:r>
            <a:r>
              <a:rPr lang="en-US" sz="1600" dirty="0" err="1">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Kanmani</a:t>
            </a:r>
            <a:r>
              <a:rPr lang="en-US" sz="1600" dirty="0">
                <a:solidFill>
                  <a:schemeClr val="bg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( 19341A1268  )</a:t>
            </a:r>
          </a:p>
        </p:txBody>
      </p:sp>
      <p:sp>
        <p:nvSpPr>
          <p:cNvPr id="195" name="Google Shape;195;p28"/>
          <p:cNvSpPr/>
          <p:nvPr/>
        </p:nvSpPr>
        <p:spPr>
          <a:xfrm>
            <a:off x="363222" y="1037536"/>
            <a:ext cx="8780778" cy="224467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dirty="0">
                <a:solidFill>
                  <a:srgbClr val="92D050"/>
                </a:solidFill>
                <a:latin typeface="Times New Roman" panose="02020603050405020304" pitchFamily="18" charset="0"/>
                <a:ea typeface="Cambria" panose="02040503050406030204"/>
                <a:cs typeface="Times New Roman" panose="02020603050405020304" pitchFamily="18" charset="0"/>
                <a:sym typeface="Cambria" panose="02040503050406030204"/>
              </a:rPr>
              <a:t>Department of IT</a:t>
            </a:r>
          </a:p>
          <a:p>
            <a:pPr marL="0" marR="0" lvl="0" indent="0" algn="ctr" rtl="0">
              <a:spcBef>
                <a:spcPts val="0"/>
              </a:spcBef>
              <a:spcAft>
                <a:spcPts val="0"/>
              </a:spcAft>
              <a:buNone/>
            </a:pPr>
            <a:endParaRPr lang="en-US" sz="3600" b="1" dirty="0">
              <a:solidFill>
                <a:srgbClr val="92D05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a:p>
            <a:pPr marL="0" marR="0" lvl="0" indent="0" algn="ctr" rtl="0">
              <a:spcBef>
                <a:spcPts val="0"/>
              </a:spcBef>
              <a:spcAft>
                <a:spcPts val="0"/>
              </a:spcAft>
              <a:buNone/>
            </a:pPr>
            <a:r>
              <a:rPr lang="en-US" sz="2800" b="1" dirty="0">
                <a:solidFill>
                  <a:schemeClr val="bg1"/>
                </a:solidFill>
                <a:latin typeface="Times New Roman" panose="02020603050405020304" pitchFamily="18" charset="0"/>
                <a:ea typeface="Cambria" panose="02040503050406030204"/>
                <a:cs typeface="Times New Roman" panose="02020603050405020304" pitchFamily="18" charset="0"/>
                <a:sym typeface="Cambria" panose="02040503050406030204"/>
              </a:rPr>
              <a:t>Deep Learning Techniques for  Smart Farming </a:t>
            </a:r>
          </a:p>
          <a:p>
            <a:pPr marL="0" marR="0" lvl="0" indent="0" algn="ctr" rtl="0">
              <a:spcBef>
                <a:spcPts val="0"/>
              </a:spcBef>
              <a:spcAft>
                <a:spcPts val="0"/>
              </a:spcAft>
              <a:buNone/>
            </a:pPr>
            <a:r>
              <a:rPr lang="en-US" sz="2800" b="1" dirty="0">
                <a:solidFill>
                  <a:schemeClr val="bg1"/>
                </a:solidFill>
                <a:latin typeface="Times New Roman" panose="02020603050405020304" pitchFamily="18" charset="0"/>
                <a:ea typeface="Cambria" panose="02040503050406030204"/>
                <a:cs typeface="Times New Roman" panose="02020603050405020304" pitchFamily="18" charset="0"/>
                <a:sym typeface="Cambria" panose="02040503050406030204"/>
              </a:rPr>
              <a:t>based on Soil  and Environmental Factors.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52F7FD-A416-4E35-8B2F-40E287134374}"/>
              </a:ext>
            </a:extLst>
          </p:cNvPr>
          <p:cNvSpPr/>
          <p:nvPr/>
        </p:nvSpPr>
        <p:spPr>
          <a:xfrm>
            <a:off x="510988" y="820785"/>
            <a:ext cx="8458200" cy="1912768"/>
          </a:xfrm>
          <a:prstGeom prst="rect">
            <a:avLst/>
          </a:prstGeom>
        </p:spPr>
        <p:txBody>
          <a:bodyPr wrap="square">
            <a:spAutoFit/>
          </a:bodyPr>
          <a:lstStyle/>
          <a:p>
            <a:pPr algn="just">
              <a:lnSpc>
                <a:spcPct val="115000"/>
              </a:lnSpc>
              <a:spcAft>
                <a:spcPts val="1000"/>
              </a:spcAft>
            </a:pP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Key techniques</a:t>
            </a:r>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Wingdings" panose="05000000000000000000" pitchFamily="2" charset="2"/>
              <a:buChar char="q"/>
            </a:pPr>
            <a:r>
              <a:rPr lang="en-US" sz="1500" dirty="0">
                <a:latin typeface="Times New Roman" panose="02020603050405020304" pitchFamily="18" charset="0"/>
                <a:ea typeface="Times New Roman" panose="02020603050405020304" pitchFamily="18" charset="0"/>
                <a:cs typeface="Times New Roman" panose="02020603050405020304" pitchFamily="18" charset="0"/>
              </a:rPr>
              <a:t>Deep Convolutional Neural Network Models : 		</a:t>
            </a:r>
            <a:r>
              <a:rPr lang="en-US" sz="1500" b="1"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500" dirty="0">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algn="just">
              <a:lnSpc>
                <a:spcPct val="115000"/>
              </a:lnSpc>
              <a:spcAft>
                <a:spcPts val="1000"/>
              </a:spcAft>
              <a:buFont typeface="Arial" panose="020B0604020202020204" pitchFamily="34" charset="0"/>
              <a:buChar char="•"/>
            </a:pPr>
            <a:r>
              <a:rPr lang="en-US" sz="1500" dirty="0">
                <a:latin typeface="Times New Roman" panose="02020603050405020304" pitchFamily="18" charset="0"/>
                <a:ea typeface="Times New Roman" panose="02020603050405020304" pitchFamily="18" charset="0"/>
                <a:cs typeface="Times New Roman" panose="02020603050405020304" pitchFamily="18" charset="0"/>
              </a:rPr>
              <a:t>Faster RCNN &amp; Mask RCNN Model	 :    ( 98% on Baidu Ai  &amp; 99% on IP102 )</a:t>
            </a:r>
          </a:p>
          <a:p>
            <a:pPr marL="285750" indent="-285750" algn="just">
              <a:lnSpc>
                <a:spcPct val="115000"/>
              </a:lnSpc>
              <a:spcAft>
                <a:spcPts val="1000"/>
              </a:spcAft>
              <a:buFont typeface="Arial" panose="020B0604020202020204" pitchFamily="34" charset="0"/>
              <a:buChar char="•"/>
            </a:pPr>
            <a:r>
              <a:rPr lang="en-US" sz="1500" dirty="0">
                <a:latin typeface="Times New Roman" panose="02020603050405020304" pitchFamily="18" charset="0"/>
                <a:ea typeface="Times New Roman" panose="02020603050405020304" pitchFamily="18" charset="0"/>
                <a:cs typeface="Times New Roman" panose="02020603050405020304" pitchFamily="18" charset="0"/>
              </a:rPr>
              <a:t>YOLO v5 Model		 	 :    ( 99% on Baidu Ai &amp; 97% on IP102  )</a:t>
            </a:r>
          </a:p>
          <a:p>
            <a:pPr lvl="0" algn="just">
              <a:lnSpc>
                <a:spcPct val="115000"/>
              </a:lnSpc>
              <a:spcAft>
                <a:spcPts val="1000"/>
              </a:spcAft>
            </a:pP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Google Shape;200;p29">
            <a:extLst>
              <a:ext uri="{FF2B5EF4-FFF2-40B4-BE49-F238E27FC236}">
                <a16:creationId xmlns:a16="http://schemas.microsoft.com/office/drawing/2014/main" id="{9295CF17-A5D9-C02D-60A6-674725E26EAF}"/>
              </a:ext>
            </a:extLst>
          </p:cNvPr>
          <p:cNvSpPr txBox="1"/>
          <p:nvPr/>
        </p:nvSpPr>
        <p:spPr>
          <a:xfrm>
            <a:off x="2664541" y="26490"/>
            <a:ext cx="3814917"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Literature Survey - 2</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pic>
        <p:nvPicPr>
          <p:cNvPr id="4" name="Picture 3">
            <a:extLst>
              <a:ext uri="{FF2B5EF4-FFF2-40B4-BE49-F238E27FC236}">
                <a16:creationId xmlns:a16="http://schemas.microsoft.com/office/drawing/2014/main" id="{C9F2CD57-7903-C9C1-F460-B878A3F8D491}"/>
              </a:ext>
            </a:extLst>
          </p:cNvPr>
          <p:cNvPicPr>
            <a:picLocks noChangeAspect="1"/>
          </p:cNvPicPr>
          <p:nvPr/>
        </p:nvPicPr>
        <p:blipFill>
          <a:blip r:embed="rId2"/>
          <a:stretch>
            <a:fillRect/>
          </a:stretch>
        </p:blipFill>
        <p:spPr>
          <a:xfrm>
            <a:off x="776061" y="2956348"/>
            <a:ext cx="7591877" cy="2686735"/>
          </a:xfrm>
          <a:prstGeom prst="rect">
            <a:avLst/>
          </a:prstGeom>
        </p:spPr>
      </p:pic>
      <p:sp>
        <p:nvSpPr>
          <p:cNvPr id="8" name="TextBox 7">
            <a:extLst>
              <a:ext uri="{FF2B5EF4-FFF2-40B4-BE49-F238E27FC236}">
                <a16:creationId xmlns:a16="http://schemas.microsoft.com/office/drawing/2014/main" id="{C7A5C169-B7B0-CA09-AE4A-E7119FA224B6}"/>
              </a:ext>
            </a:extLst>
          </p:cNvPr>
          <p:cNvSpPr txBox="1"/>
          <p:nvPr/>
        </p:nvSpPr>
        <p:spPr>
          <a:xfrm>
            <a:off x="2890682" y="5729438"/>
            <a:ext cx="3362633" cy="307777"/>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Training speed comparison of DL Models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7983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C16E80-C277-419D-BA33-48159892566F}"/>
              </a:ext>
            </a:extLst>
          </p:cNvPr>
          <p:cNvSpPr/>
          <p:nvPr/>
        </p:nvSpPr>
        <p:spPr>
          <a:xfrm>
            <a:off x="524434" y="4653358"/>
            <a:ext cx="8095129" cy="1843646"/>
          </a:xfrm>
          <a:prstGeom prst="rect">
            <a:avLst/>
          </a:prstGeom>
        </p:spPr>
        <p:txBody>
          <a:bodyPr wrap="square">
            <a:spAutoFit/>
          </a:bodyPr>
          <a:lstStyle/>
          <a:p>
            <a:pPr algn="just">
              <a:lnSpc>
                <a:spcPct val="150000"/>
              </a:lnSpc>
              <a:spcAft>
                <a:spcPts val="1000"/>
              </a:spcAft>
            </a:pP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Limitation : </a:t>
            </a:r>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Font typeface="Calibri" panose="020F0502020204030204" pitchFamily="34" charset="0"/>
              <a:buAutoNum type="romanLcPeriod"/>
            </a:pPr>
            <a:r>
              <a:rPr lang="en-US" sz="1500" dirty="0">
                <a:latin typeface="Times New Roman" panose="02020603050405020304" pitchFamily="18" charset="0"/>
                <a:ea typeface="Times New Roman" panose="02020603050405020304" pitchFamily="18" charset="0"/>
                <a:cs typeface="Times New Roman" panose="02020603050405020304" pitchFamily="18" charset="0"/>
              </a:rPr>
              <a:t>Lack of high adaptability to different image situations (changes from case to case).</a:t>
            </a:r>
          </a:p>
          <a:p>
            <a:pPr marL="342900" lvl="0" indent="-342900" algn="just">
              <a:lnSpc>
                <a:spcPct val="150000"/>
              </a:lnSpc>
              <a:spcAft>
                <a:spcPts val="1000"/>
              </a:spcAft>
              <a:buFont typeface="Calibri" panose="020F0502020204030204" pitchFamily="34" charset="0"/>
              <a:buAutoNum type="romanLcPeriod"/>
            </a:pPr>
            <a:r>
              <a:rPr lang="en-US" sz="1500" dirty="0">
                <a:latin typeface="Times New Roman" panose="02020603050405020304" pitchFamily="18" charset="0"/>
                <a:ea typeface="Times New Roman" panose="02020603050405020304" pitchFamily="18" charset="0"/>
                <a:cs typeface="Times New Roman" panose="02020603050405020304" pitchFamily="18" charset="0"/>
              </a:rPr>
              <a:t>Manual Labeling is time consuming.</a:t>
            </a:r>
          </a:p>
          <a:p>
            <a:pPr marL="342900" lvl="0" indent="-342900" algn="just">
              <a:lnSpc>
                <a:spcPct val="150000"/>
              </a:lnSpc>
              <a:spcAft>
                <a:spcPts val="1000"/>
              </a:spcAft>
              <a:buFont typeface="Calibri" panose="020F0502020204030204" pitchFamily="34" charset="0"/>
              <a:buAutoNum type="romanLcPeriod"/>
            </a:pPr>
            <a:r>
              <a:rPr lang="en-US" sz="1500" dirty="0">
                <a:latin typeface="Times New Roman" panose="02020603050405020304" pitchFamily="18" charset="0"/>
                <a:ea typeface="Times New Roman" panose="02020603050405020304" pitchFamily="18" charset="0"/>
                <a:cs typeface="Times New Roman" panose="02020603050405020304" pitchFamily="18" charset="0"/>
              </a:rPr>
              <a:t>Requires lot of computational power to train these complex models.</a:t>
            </a:r>
          </a:p>
        </p:txBody>
      </p:sp>
      <p:pic>
        <p:nvPicPr>
          <p:cNvPr id="4" name="Picture 3">
            <a:extLst>
              <a:ext uri="{FF2B5EF4-FFF2-40B4-BE49-F238E27FC236}">
                <a16:creationId xmlns:a16="http://schemas.microsoft.com/office/drawing/2014/main" id="{2638A408-24EF-4C97-864F-424AEEF4E8B5}"/>
              </a:ext>
            </a:extLst>
          </p:cNvPr>
          <p:cNvPicPr>
            <a:picLocks noChangeAspect="1"/>
          </p:cNvPicPr>
          <p:nvPr/>
        </p:nvPicPr>
        <p:blipFill>
          <a:blip r:embed="rId2"/>
          <a:stretch>
            <a:fillRect/>
          </a:stretch>
        </p:blipFill>
        <p:spPr>
          <a:xfrm>
            <a:off x="739588" y="921097"/>
            <a:ext cx="8095129" cy="3314728"/>
          </a:xfrm>
          <a:prstGeom prst="rect">
            <a:avLst/>
          </a:prstGeom>
        </p:spPr>
      </p:pic>
      <p:sp>
        <p:nvSpPr>
          <p:cNvPr id="5" name="Rectangle 4">
            <a:extLst>
              <a:ext uri="{FF2B5EF4-FFF2-40B4-BE49-F238E27FC236}">
                <a16:creationId xmlns:a16="http://schemas.microsoft.com/office/drawing/2014/main" id="{8E4F603F-2A86-4C1F-8897-5554B3541770}"/>
              </a:ext>
            </a:extLst>
          </p:cNvPr>
          <p:cNvSpPr/>
          <p:nvPr/>
        </p:nvSpPr>
        <p:spPr>
          <a:xfrm>
            <a:off x="2859572" y="4345581"/>
            <a:ext cx="2860078" cy="307777"/>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The overall flow chart of this work. </a:t>
            </a:r>
          </a:p>
        </p:txBody>
      </p:sp>
      <p:sp>
        <p:nvSpPr>
          <p:cNvPr id="3" name="Google Shape;200;p29">
            <a:extLst>
              <a:ext uri="{FF2B5EF4-FFF2-40B4-BE49-F238E27FC236}">
                <a16:creationId xmlns:a16="http://schemas.microsoft.com/office/drawing/2014/main" id="{8A8A0812-0D13-0FB7-4CAF-55DAB75CC930}"/>
              </a:ext>
            </a:extLst>
          </p:cNvPr>
          <p:cNvSpPr txBox="1"/>
          <p:nvPr/>
        </p:nvSpPr>
        <p:spPr>
          <a:xfrm>
            <a:off x="2664541" y="26490"/>
            <a:ext cx="3814917"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Literature Survey - 2</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Tree>
    <p:extLst>
      <p:ext uri="{BB962C8B-B14F-4D97-AF65-F5344CB8AC3E}">
        <p14:creationId xmlns:p14="http://schemas.microsoft.com/office/powerpoint/2010/main" val="1392914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00;p29">
            <a:extLst>
              <a:ext uri="{FF2B5EF4-FFF2-40B4-BE49-F238E27FC236}">
                <a16:creationId xmlns:a16="http://schemas.microsoft.com/office/drawing/2014/main" id="{F43E9A1D-6A71-5236-45F4-26DC08C79B84}"/>
              </a:ext>
            </a:extLst>
          </p:cNvPr>
          <p:cNvSpPr txBox="1"/>
          <p:nvPr/>
        </p:nvSpPr>
        <p:spPr>
          <a:xfrm>
            <a:off x="2664541" y="26490"/>
            <a:ext cx="3814917"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Literature Survey - 3</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
        <p:nvSpPr>
          <p:cNvPr id="3" name="TextBox 2">
            <a:extLst>
              <a:ext uri="{FF2B5EF4-FFF2-40B4-BE49-F238E27FC236}">
                <a16:creationId xmlns:a16="http://schemas.microsoft.com/office/drawing/2014/main" id="{BC519D42-62E5-E41B-9774-1AC6B005F193}"/>
              </a:ext>
            </a:extLst>
          </p:cNvPr>
          <p:cNvSpPr txBox="1"/>
          <p:nvPr/>
        </p:nvSpPr>
        <p:spPr>
          <a:xfrm>
            <a:off x="441765" y="1623876"/>
            <a:ext cx="8636000" cy="4552080"/>
          </a:xfrm>
          <a:prstGeom prst="rect">
            <a:avLst/>
          </a:prstGeom>
          <a:noFill/>
        </p:spPr>
        <p:txBody>
          <a:bodyPr wrap="square">
            <a:spAutoFit/>
          </a:bodyPr>
          <a:lstStyle/>
          <a:p>
            <a:pPr algn="just">
              <a:lnSpc>
                <a:spcPct val="150000"/>
              </a:lnSpc>
            </a:pPr>
            <a:r>
              <a:rPr lang="en-US" sz="1500" dirty="0">
                <a:latin typeface="Times New Roman" panose="02020603050405020304" pitchFamily="18" charset="0"/>
                <a:cs typeface="Times New Roman" panose="02020603050405020304" pitchFamily="18" charset="0"/>
              </a:rPr>
              <a:t>This paper proposed a Deep Recurrent Q-Network models of Reinforcement learning in order to estimate the yield of a crop with given crop parameters. They collected data from paddy crops in the Vellore district of Southern part of India. data parameters include : </a:t>
            </a:r>
          </a:p>
          <a:p>
            <a:pPr marL="285750" indent="-285750" algn="just">
              <a:lnSpc>
                <a:spcPct val="150000"/>
              </a:lnSpc>
              <a:buFont typeface="Wingdings" panose="05000000000000000000" pitchFamily="2" charset="2"/>
              <a:buChar char="§"/>
            </a:pPr>
            <a:r>
              <a:rPr lang="en-US" sz="1500" dirty="0">
                <a:latin typeface="Times New Roman" panose="02020603050405020304" pitchFamily="18" charset="0"/>
                <a:cs typeface="Times New Roman" panose="02020603050405020304" pitchFamily="18" charset="0"/>
              </a:rPr>
              <a:t>The paddy crop yield is estimated in terms of area cultivated (in hectares), paddy production (in tons) and yield acquired (in kg/hectare). </a:t>
            </a:r>
          </a:p>
          <a:p>
            <a:pPr marL="285750" indent="-285750" algn="just">
              <a:lnSpc>
                <a:spcPct val="150000"/>
              </a:lnSpc>
              <a:buFont typeface="Wingdings" panose="05000000000000000000" pitchFamily="2" charset="2"/>
              <a:buChar char="§"/>
            </a:pPr>
            <a:r>
              <a:rPr lang="en-US" sz="1500" dirty="0">
                <a:latin typeface="Times New Roman" panose="02020603050405020304" pitchFamily="18" charset="0"/>
                <a:cs typeface="Times New Roman" panose="02020603050405020304" pitchFamily="18" charset="0"/>
              </a:rPr>
              <a:t>The independent features include several factors such as  climatic factors, The soil parameters and Distinctive hydro-chemical properties of groundwater.</a:t>
            </a:r>
          </a:p>
          <a:p>
            <a:pPr algn="just">
              <a:lnSpc>
                <a:spcPct val="150000"/>
              </a:lnSpc>
            </a:pPr>
            <a:r>
              <a:rPr lang="en-US" sz="1500" dirty="0">
                <a:latin typeface="Times New Roman" panose="02020603050405020304" pitchFamily="18" charset="0"/>
                <a:cs typeface="Times New Roman" panose="02020603050405020304" pitchFamily="18" charset="0"/>
              </a:rPr>
              <a:t>This paper constructs a Deep Recurrent Q-Network model which is a Recurrent Neural Network deep learning algorithm over the Q-Learning reinforcement learning algorithm to forecast the crop yield. </a:t>
            </a:r>
            <a:r>
              <a:rPr lang="en-US" sz="1500" b="0" i="0" u="none" strike="noStrike" baseline="0" dirty="0">
                <a:latin typeface="Times New Roman" panose="02020603050405020304" pitchFamily="18" charset="0"/>
                <a:cs typeface="Times New Roman" panose="02020603050405020304" pitchFamily="18" charset="0"/>
              </a:rPr>
              <a:t>The reinforcement learning agent incorporates a combination of parametric features with the threshold that assist in predicting crop yield. Finally, the agent receives an aggregate score for the actions performed by minimizing the error and maximizing the forecast accuracy. The proposed model efficiently predicts the crop yield outperforming existing models by preserving the original data distribution with an accuracy of 93.7%.</a:t>
            </a:r>
            <a:endParaRPr lang="en-US" sz="15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CA7DC1EC-DBF7-44C5-7F61-F6820900E989}"/>
              </a:ext>
            </a:extLst>
          </p:cNvPr>
          <p:cNvSpPr txBox="1"/>
          <p:nvPr/>
        </p:nvSpPr>
        <p:spPr>
          <a:xfrm>
            <a:off x="375532" y="597990"/>
            <a:ext cx="8768467" cy="786754"/>
          </a:xfrm>
          <a:prstGeom prst="rect">
            <a:avLst/>
          </a:prstGeom>
          <a:noFill/>
        </p:spPr>
        <p:txBody>
          <a:bodyPr wrap="square">
            <a:spAutoFit/>
          </a:bodyPr>
          <a:lstStyle/>
          <a:p>
            <a:pPr marR="0" lvl="0" algn="just" rtl="0">
              <a:lnSpc>
                <a:spcPct val="150000"/>
              </a:lnSpc>
              <a:spcBef>
                <a:spcPts val="0"/>
              </a:spcBef>
              <a:spcAft>
                <a:spcPts val="0"/>
              </a:spcAft>
              <a:buClr>
                <a:srgbClr val="000000"/>
              </a:buClr>
              <a:buSzPts val="1500"/>
            </a:pPr>
            <a:r>
              <a:rPr lang="en-US" sz="16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3</a:t>
            </a:r>
            <a:r>
              <a:rPr lang="en-US" sz="1600" b="1"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r>
              <a:rPr lang="en-US" sz="1600" b="1" dirty="0" err="1">
                <a:solidFill>
                  <a:srgbClr val="000000"/>
                </a:solidFill>
                <a:effectLst/>
                <a:latin typeface="Times New Roman" panose="02020603050405020304" pitchFamily="18" charset="0"/>
                <a:cs typeface="Times New Roman" panose="02020603050405020304" pitchFamily="18" charset="0"/>
              </a:rPr>
              <a:t>Elavarasan</a:t>
            </a:r>
            <a:r>
              <a:rPr lang="en-US" sz="1600" b="1" dirty="0">
                <a:solidFill>
                  <a:srgbClr val="000000"/>
                </a:solidFill>
                <a:effectLst/>
                <a:latin typeface="Times New Roman" panose="02020603050405020304" pitchFamily="18" charset="0"/>
                <a:cs typeface="Times New Roman" panose="02020603050405020304" pitchFamily="18" charset="0"/>
              </a:rPr>
              <a:t>, D., &amp; Vincent, P. M. D. (2020). </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a:solidFill>
                  <a:srgbClr val="000000"/>
                </a:solidFill>
                <a:effectLst/>
                <a:latin typeface="Times New Roman" panose="02020603050405020304" pitchFamily="18" charset="0"/>
                <a:cs typeface="Times New Roman" panose="02020603050405020304" pitchFamily="18" charset="0"/>
              </a:rPr>
              <a:t>Crop Yield Prediction Using Deep Reinforcement Learning Model for Sustainable Agrarian Applications”. IEEE Access, 8, 86886–86901.</a:t>
            </a:r>
            <a:endParaRPr lang="en-US" sz="1600" b="1" u="none" strike="noStrike" cap="none" dirty="0">
              <a:solidFill>
                <a:srgbClr val="000000"/>
              </a:solidFill>
              <a:latin typeface="Times New Roman" panose="02020603050405020304" pitchFamily="18" charset="0"/>
              <a:ea typeface="Calibri"/>
              <a:cs typeface="Times New Roman" panose="02020603050405020304" pitchFamily="18" charset="0"/>
              <a:sym typeface="Calibri"/>
            </a:endParaRPr>
          </a:p>
        </p:txBody>
      </p:sp>
    </p:spTree>
    <p:extLst>
      <p:ext uri="{BB962C8B-B14F-4D97-AF65-F5344CB8AC3E}">
        <p14:creationId xmlns:p14="http://schemas.microsoft.com/office/powerpoint/2010/main" val="2792441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00;p29">
            <a:extLst>
              <a:ext uri="{FF2B5EF4-FFF2-40B4-BE49-F238E27FC236}">
                <a16:creationId xmlns:a16="http://schemas.microsoft.com/office/drawing/2014/main" id="{F43E9A1D-6A71-5236-45F4-26DC08C79B84}"/>
              </a:ext>
            </a:extLst>
          </p:cNvPr>
          <p:cNvSpPr txBox="1"/>
          <p:nvPr/>
        </p:nvSpPr>
        <p:spPr>
          <a:xfrm>
            <a:off x="2664541" y="26490"/>
            <a:ext cx="3814917"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Literature Survey - 3</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pic>
        <p:nvPicPr>
          <p:cNvPr id="6" name="Picture 5">
            <a:extLst>
              <a:ext uri="{FF2B5EF4-FFF2-40B4-BE49-F238E27FC236}">
                <a16:creationId xmlns:a16="http://schemas.microsoft.com/office/drawing/2014/main" id="{331FD80E-AC0B-377C-F0B4-33E208BBAB28}"/>
              </a:ext>
            </a:extLst>
          </p:cNvPr>
          <p:cNvPicPr>
            <a:picLocks noChangeAspect="1"/>
          </p:cNvPicPr>
          <p:nvPr/>
        </p:nvPicPr>
        <p:blipFill>
          <a:blip r:embed="rId2"/>
          <a:stretch>
            <a:fillRect/>
          </a:stretch>
        </p:blipFill>
        <p:spPr>
          <a:xfrm>
            <a:off x="3209204" y="781840"/>
            <a:ext cx="5767648" cy="2204760"/>
          </a:xfrm>
          <a:prstGeom prst="rect">
            <a:avLst/>
          </a:prstGeom>
          <a:ln>
            <a:solidFill>
              <a:schemeClr val="tx1"/>
            </a:solidFill>
          </a:ln>
        </p:spPr>
      </p:pic>
      <p:pic>
        <p:nvPicPr>
          <p:cNvPr id="10" name="Picture 9">
            <a:extLst>
              <a:ext uri="{FF2B5EF4-FFF2-40B4-BE49-F238E27FC236}">
                <a16:creationId xmlns:a16="http://schemas.microsoft.com/office/drawing/2014/main" id="{93D2BD71-9FD4-0F77-984A-AB036AFD7E08}"/>
              </a:ext>
            </a:extLst>
          </p:cNvPr>
          <p:cNvPicPr>
            <a:picLocks noChangeAspect="1"/>
          </p:cNvPicPr>
          <p:nvPr/>
        </p:nvPicPr>
        <p:blipFill>
          <a:blip r:embed="rId3"/>
          <a:stretch>
            <a:fillRect/>
          </a:stretch>
        </p:blipFill>
        <p:spPr>
          <a:xfrm>
            <a:off x="2550016" y="3871400"/>
            <a:ext cx="4043966" cy="2088204"/>
          </a:xfrm>
          <a:prstGeom prst="rect">
            <a:avLst/>
          </a:prstGeom>
        </p:spPr>
      </p:pic>
      <p:sp>
        <p:nvSpPr>
          <p:cNvPr id="12" name="TextBox 11">
            <a:extLst>
              <a:ext uri="{FF2B5EF4-FFF2-40B4-BE49-F238E27FC236}">
                <a16:creationId xmlns:a16="http://schemas.microsoft.com/office/drawing/2014/main" id="{9966D9BF-3172-EE3E-55D8-CE8307A0ACCC}"/>
              </a:ext>
            </a:extLst>
          </p:cNvPr>
          <p:cNvSpPr txBox="1"/>
          <p:nvPr/>
        </p:nvSpPr>
        <p:spPr>
          <a:xfrm>
            <a:off x="3244420" y="2986601"/>
            <a:ext cx="2426110" cy="376834"/>
          </a:xfrm>
          <a:prstGeom prst="rect">
            <a:avLst/>
          </a:prstGeom>
          <a:noFill/>
        </p:spPr>
        <p:txBody>
          <a:bodyPr wrap="square">
            <a:spAutoFit/>
          </a:bodyPr>
          <a:lstStyle/>
          <a:p>
            <a:pPr marR="0" algn="just" rtl="0">
              <a:lnSpc>
                <a:spcPct val="150000"/>
              </a:lnSpc>
              <a:spcBef>
                <a:spcPts val="0"/>
              </a:spcBef>
              <a:spcAft>
                <a:spcPts val="0"/>
              </a:spcAft>
            </a:pPr>
            <a:r>
              <a:rPr lang="en-IN" sz="1400" b="1" i="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Reinforcement Learning</a:t>
            </a:r>
            <a:r>
              <a:rPr lang="en-US" sz="1200" b="1" i="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IN" dirty="0">
              <a:effectLst/>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4899048F-616F-2D0E-BE76-B719E92710EC}"/>
              </a:ext>
            </a:extLst>
          </p:cNvPr>
          <p:cNvSpPr txBox="1"/>
          <p:nvPr/>
        </p:nvSpPr>
        <p:spPr>
          <a:xfrm>
            <a:off x="511277" y="871132"/>
            <a:ext cx="2534265" cy="3146823"/>
          </a:xfrm>
          <a:prstGeom prst="rect">
            <a:avLst/>
          </a:prstGeom>
          <a:noFill/>
        </p:spPr>
        <p:txBody>
          <a:bodyPr wrap="square">
            <a:spAutoFit/>
          </a:bodyPr>
          <a:lstStyle/>
          <a:p>
            <a:pPr algn="just">
              <a:lnSpc>
                <a:spcPct val="150000"/>
              </a:lnSpc>
            </a:pPr>
            <a:r>
              <a:rPr lang="en-US" sz="1500" dirty="0">
                <a:latin typeface="Times New Roman" panose="02020603050405020304" pitchFamily="18" charset="0"/>
                <a:cs typeface="Times New Roman" panose="02020603050405020304" pitchFamily="18" charset="0"/>
              </a:rPr>
              <a:t>The agent will get rewards on the correct actions performed and penalties for the wrong actions. The agent learns by itself without human intervention by increasing its rewards and limiting its penalties.</a:t>
            </a:r>
          </a:p>
          <a:p>
            <a:pPr algn="just">
              <a:lnSpc>
                <a:spcPct val="150000"/>
              </a:lnSpc>
            </a:pP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6A11B34E-1917-B9DE-A8C6-5AF59EAE4548}"/>
              </a:ext>
            </a:extLst>
          </p:cNvPr>
          <p:cNvSpPr txBox="1"/>
          <p:nvPr/>
        </p:nvSpPr>
        <p:spPr>
          <a:xfrm>
            <a:off x="2422197" y="5928152"/>
            <a:ext cx="4549878" cy="338554"/>
          </a:xfrm>
          <a:prstGeom prst="rect">
            <a:avLst/>
          </a:prstGeom>
          <a:noFill/>
        </p:spPr>
        <p:txBody>
          <a:bodyPr wrap="square">
            <a:spAutoFit/>
          </a:bodyPr>
          <a:lstStyle/>
          <a:p>
            <a:r>
              <a:rPr lang="en-US" sz="1600" b="0" i="0" u="none" strike="noStrike" baseline="0" dirty="0">
                <a:latin typeface="Times New Roman" panose="02020603050405020304" pitchFamily="18" charset="0"/>
                <a:cs typeface="Times New Roman" panose="02020603050405020304" pitchFamily="18" charset="0"/>
              </a:rPr>
              <a:t>Propagation process of recurrent neural network.</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0714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1FB6ADA-234A-D052-B09F-43792E10F901}"/>
              </a:ext>
            </a:extLst>
          </p:cNvPr>
          <p:cNvSpPr txBox="1"/>
          <p:nvPr/>
        </p:nvSpPr>
        <p:spPr>
          <a:xfrm>
            <a:off x="403123" y="935607"/>
            <a:ext cx="8554063" cy="1435842"/>
          </a:xfrm>
          <a:prstGeom prst="rect">
            <a:avLst/>
          </a:prstGeom>
          <a:noFill/>
        </p:spPr>
        <p:txBody>
          <a:bodyPr wrap="square">
            <a:spAutoFit/>
          </a:bodyPr>
          <a:lstStyle/>
          <a:p>
            <a:pPr algn="just">
              <a:lnSpc>
                <a:spcPct val="150000"/>
              </a:lnSpc>
            </a:pPr>
            <a:r>
              <a:rPr lang="en-US" sz="1500" b="0" i="0" u="none" strike="noStrike" baseline="0" dirty="0">
                <a:latin typeface="Times New Roman" panose="02020603050405020304" pitchFamily="18" charset="0"/>
                <a:cs typeface="Times New Roman" panose="02020603050405020304" pitchFamily="18" charset="0"/>
              </a:rPr>
              <a:t>During the construction of machine learning models, the dataset is arbitrarily split into training and test set, where the highest amount of data is taken as the training set. Even though the test dataset is small, there exist chances of leaving out some important information that may have enhanced the model. Also, there is a concern of high variance in the dataset. To handle this issue, K-fold cross-validation is utilized. </a:t>
            </a:r>
            <a:endParaRPr lang="en-IN" sz="15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24FB8849-7DEE-FC02-BC6C-E750A11CDF57}"/>
              </a:ext>
            </a:extLst>
          </p:cNvPr>
          <p:cNvPicPr>
            <a:picLocks noChangeAspect="1"/>
          </p:cNvPicPr>
          <p:nvPr/>
        </p:nvPicPr>
        <p:blipFill>
          <a:blip r:embed="rId2"/>
          <a:stretch>
            <a:fillRect/>
          </a:stretch>
        </p:blipFill>
        <p:spPr>
          <a:xfrm>
            <a:off x="1842706" y="2984244"/>
            <a:ext cx="5458587" cy="2257740"/>
          </a:xfrm>
          <a:prstGeom prst="rect">
            <a:avLst/>
          </a:prstGeom>
        </p:spPr>
      </p:pic>
      <p:sp>
        <p:nvSpPr>
          <p:cNvPr id="10" name="TextBox 9">
            <a:extLst>
              <a:ext uri="{FF2B5EF4-FFF2-40B4-BE49-F238E27FC236}">
                <a16:creationId xmlns:a16="http://schemas.microsoft.com/office/drawing/2014/main" id="{93903BA8-B2BB-6F3F-02AC-08E59978840C}"/>
              </a:ext>
            </a:extLst>
          </p:cNvPr>
          <p:cNvSpPr txBox="1"/>
          <p:nvPr/>
        </p:nvSpPr>
        <p:spPr>
          <a:xfrm>
            <a:off x="1386347" y="5249779"/>
            <a:ext cx="6587613" cy="307777"/>
          </a:xfrm>
          <a:prstGeom prst="rect">
            <a:avLst/>
          </a:prstGeom>
          <a:noFill/>
        </p:spPr>
        <p:txBody>
          <a:bodyPr wrap="square">
            <a:spAutoFit/>
          </a:bodyPr>
          <a:lstStyle/>
          <a:p>
            <a:pPr algn="l"/>
            <a:r>
              <a:rPr lang="en-US" b="0" i="0" u="none" strike="noStrike" baseline="0" dirty="0">
                <a:latin typeface="Times New Roman" panose="02020603050405020304" pitchFamily="18" charset="0"/>
                <a:cs typeface="Times New Roman" panose="02020603050405020304" pitchFamily="18" charset="0"/>
              </a:rPr>
              <a:t>Results of 5- fold forward chaining cross-validation for the</a:t>
            </a:r>
            <a:r>
              <a:rPr lang="en-US" dirty="0">
                <a:latin typeface="Times New Roman" panose="02020603050405020304" pitchFamily="18" charset="0"/>
                <a:cs typeface="Times New Roman" panose="02020603050405020304" pitchFamily="18" charset="0"/>
              </a:rPr>
              <a:t> </a:t>
            </a:r>
            <a:r>
              <a:rPr lang="en-IN" b="0" i="0" u="none" strike="noStrike" baseline="0" dirty="0">
                <a:latin typeface="Times New Roman" panose="02020603050405020304" pitchFamily="18" charset="0"/>
                <a:cs typeface="Times New Roman" panose="02020603050405020304" pitchFamily="18" charset="0"/>
              </a:rPr>
              <a:t>deep reinforcement model M.</a:t>
            </a:r>
            <a:endParaRPr lang="en-IN" dirty="0">
              <a:latin typeface="Times New Roman" panose="02020603050405020304" pitchFamily="18" charset="0"/>
              <a:cs typeface="Times New Roman" panose="02020603050405020304" pitchFamily="18" charset="0"/>
            </a:endParaRPr>
          </a:p>
        </p:txBody>
      </p:sp>
      <p:sp>
        <p:nvSpPr>
          <p:cNvPr id="15" name="Google Shape;200;p29">
            <a:extLst>
              <a:ext uri="{FF2B5EF4-FFF2-40B4-BE49-F238E27FC236}">
                <a16:creationId xmlns:a16="http://schemas.microsoft.com/office/drawing/2014/main" id="{1C9B9821-3B11-8008-078F-7068102F572D}"/>
              </a:ext>
            </a:extLst>
          </p:cNvPr>
          <p:cNvSpPr txBox="1"/>
          <p:nvPr/>
        </p:nvSpPr>
        <p:spPr>
          <a:xfrm>
            <a:off x="2664541" y="26490"/>
            <a:ext cx="3814917"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Literature Survey - 3</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Tree>
    <p:extLst>
      <p:ext uri="{BB962C8B-B14F-4D97-AF65-F5344CB8AC3E}">
        <p14:creationId xmlns:p14="http://schemas.microsoft.com/office/powerpoint/2010/main" val="1489739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txBox="1"/>
          <p:nvPr/>
        </p:nvSpPr>
        <p:spPr>
          <a:xfrm>
            <a:off x="2664600" y="26490"/>
            <a:ext cx="3814800"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a:buNone/>
            </a:pPr>
            <a:r>
              <a:rPr lang="en-US" sz="2800" b="1" i="0" u="none" strike="noStrike" cap="none" dirty="0">
                <a:solidFill>
                  <a:srgbClr val="FFC000"/>
                </a:solidFill>
                <a:latin typeface="Times New Roman" panose="02020603050405020304" pitchFamily="18" charset="0"/>
                <a:ea typeface="Cambria"/>
                <a:cs typeface="Times New Roman" panose="02020603050405020304" pitchFamily="18" charset="0"/>
                <a:sym typeface="Cambria"/>
              </a:rPr>
              <a:t>Literature Survey - 4</a:t>
            </a:r>
            <a:endParaRPr sz="2800" b="1" i="0" u="none" strike="noStrike" cap="none" dirty="0">
              <a:solidFill>
                <a:srgbClr val="FFC000"/>
              </a:solidFill>
              <a:latin typeface="Times New Roman" panose="02020603050405020304" pitchFamily="18" charset="0"/>
              <a:ea typeface="Cambria"/>
              <a:cs typeface="Times New Roman" panose="02020603050405020304" pitchFamily="18" charset="0"/>
              <a:sym typeface="Cambria"/>
            </a:endParaRPr>
          </a:p>
        </p:txBody>
      </p:sp>
      <p:sp>
        <p:nvSpPr>
          <p:cNvPr id="2" name="TextBox 1">
            <a:extLst>
              <a:ext uri="{FF2B5EF4-FFF2-40B4-BE49-F238E27FC236}">
                <a16:creationId xmlns:a16="http://schemas.microsoft.com/office/drawing/2014/main" id="{69C177A5-8B0F-3CD3-60A4-7D18BF509D7C}"/>
              </a:ext>
            </a:extLst>
          </p:cNvPr>
          <p:cNvSpPr txBox="1"/>
          <p:nvPr/>
        </p:nvSpPr>
        <p:spPr>
          <a:xfrm>
            <a:off x="375533" y="690578"/>
            <a:ext cx="8768467" cy="786754"/>
          </a:xfrm>
          <a:prstGeom prst="rect">
            <a:avLst/>
          </a:prstGeom>
          <a:noFill/>
        </p:spPr>
        <p:txBody>
          <a:bodyPr wrap="square">
            <a:spAutoFit/>
          </a:bodyPr>
          <a:lstStyle/>
          <a:p>
            <a:pPr marR="0" lvl="0" algn="just" rtl="0">
              <a:lnSpc>
                <a:spcPct val="150000"/>
              </a:lnSpc>
              <a:spcBef>
                <a:spcPts val="0"/>
              </a:spcBef>
              <a:spcAft>
                <a:spcPts val="0"/>
              </a:spcAft>
              <a:buClr>
                <a:srgbClr val="000000"/>
              </a:buClr>
              <a:buSzPts val="1500"/>
            </a:pPr>
            <a:r>
              <a:rPr lang="en-US" sz="1600" b="1" dirty="0">
                <a:solidFill>
                  <a:schemeClr val="tx1"/>
                </a:solidFill>
                <a:latin typeface="Times New Roman" panose="02020603050405020304" pitchFamily="18" charset="0"/>
                <a:ea typeface="Times New Roman"/>
                <a:cs typeface="Times New Roman" panose="02020603050405020304" pitchFamily="18" charset="0"/>
                <a:sym typeface="Times New Roman"/>
              </a:rPr>
              <a:t>4. Ganesh, P. (2017). Leaf Disease Detection and Selection of Fertilizers using Artificial Neural Network.</a:t>
            </a:r>
            <a:endParaRPr lang="en-US" sz="1600" b="1"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p:txBody>
      </p:sp>
      <p:sp>
        <p:nvSpPr>
          <p:cNvPr id="4" name="TextBox 3">
            <a:extLst>
              <a:ext uri="{FF2B5EF4-FFF2-40B4-BE49-F238E27FC236}">
                <a16:creationId xmlns:a16="http://schemas.microsoft.com/office/drawing/2014/main" id="{97DAAE9A-3EFF-4139-0765-BCCD8866DE05}"/>
              </a:ext>
            </a:extLst>
          </p:cNvPr>
          <p:cNvSpPr txBox="1"/>
          <p:nvPr/>
        </p:nvSpPr>
        <p:spPr>
          <a:xfrm>
            <a:off x="468042" y="1477332"/>
            <a:ext cx="8583447" cy="5119350"/>
          </a:xfrm>
          <a:prstGeom prst="rect">
            <a:avLst/>
          </a:prstGeom>
          <a:noFill/>
        </p:spPr>
        <p:txBody>
          <a:bodyPr wrap="square">
            <a:spAutoFit/>
          </a:bodyPr>
          <a:lstStyle/>
          <a:p>
            <a:pPr algn="just">
              <a:lnSpc>
                <a:spcPct val="150000"/>
              </a:lnSpc>
            </a:pPr>
            <a:r>
              <a:rPr lang="en-US" sz="1500" dirty="0">
                <a:latin typeface="Times New Roman" panose="02020603050405020304" pitchFamily="18" charset="0"/>
                <a:cs typeface="Times New Roman" panose="02020603050405020304" pitchFamily="18" charset="0"/>
              </a:rPr>
              <a:t>Most people make their living in agriculture and rely entirely on agricultural products. If a plant becomes impacted, it reduces both the quality and quantity of agricultural crops. Hence, Disease detection and analysis are required. Authentic crop disease exposure and recognition is essential for properly regulating and preventing disease for sustainable agriculture and food preservation. Thus, early disease detection and diagnosis are important for farmers.</a:t>
            </a:r>
          </a:p>
          <a:p>
            <a:pPr>
              <a:lnSpc>
                <a:spcPct val="150000"/>
              </a:lnSpc>
            </a:pPr>
            <a:endParaRPr lang="en-US" sz="1600" dirty="0">
              <a:latin typeface="Times New Roman" panose="02020603050405020304" pitchFamily="18" charset="0"/>
              <a:cs typeface="Times New Roman" panose="02020603050405020304" pitchFamily="18" charset="0"/>
            </a:endParaRPr>
          </a:p>
          <a:p>
            <a:pPr>
              <a:lnSpc>
                <a:spcPct val="150000"/>
              </a:lnSpc>
            </a:pPr>
            <a:r>
              <a:rPr lang="en-US"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Key Techniques:</a:t>
            </a:r>
          </a:p>
          <a:p>
            <a:pPr marL="285750" lvl="3" indent="-285750" algn="just">
              <a:lnSpc>
                <a:spcPct val="150000"/>
              </a:lnSpc>
              <a:spcAft>
                <a:spcPts val="800"/>
              </a:spcAft>
              <a:buFont typeface="Arial" panose="020B0604020202020204" pitchFamily="34" charset="0"/>
              <a:buChar char="•"/>
            </a:pPr>
            <a:r>
              <a:rPr lang="en-US" sz="15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Image Preprocessing </a:t>
            </a:r>
            <a:r>
              <a:rPr lang="en-US" sz="1500" dirty="0">
                <a:latin typeface="Times New Roman" panose="02020603050405020304" pitchFamily="18" charset="0"/>
                <a:ea typeface="Times New Roman" panose="02020603050405020304" pitchFamily="18" charset="0"/>
                <a:cs typeface="Times New Roman" panose="02020603050405020304" pitchFamily="18" charset="0"/>
              </a:rPr>
              <a:t>(include </a:t>
            </a:r>
            <a:r>
              <a:rPr lang="en-US" sz="1500" dirty="0">
                <a:latin typeface="Times New Roman" panose="02020603050405020304" pitchFamily="18" charset="0"/>
                <a:cs typeface="Times New Roman" panose="02020603050405020304" pitchFamily="18" charset="0"/>
              </a:rPr>
              <a:t>Resize Image, Filter Image, Segment Image, Crop Image, Binarization</a:t>
            </a:r>
            <a:r>
              <a:rPr lang="en-US" sz="15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15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lvl="3" indent="-285750" algn="just">
              <a:lnSpc>
                <a:spcPct val="150000"/>
              </a:lnSpc>
              <a:spcAft>
                <a:spcPts val="800"/>
              </a:spcAft>
              <a:buFont typeface="Arial" panose="020B0604020202020204" pitchFamily="34" charset="0"/>
              <a:buChar char="•"/>
            </a:pPr>
            <a:r>
              <a:rPr lang="en-US" sz="15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Image segmentation using k-means Clustering</a:t>
            </a:r>
            <a:endParaRPr lang="en-US" sz="15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r>
              <a:rPr lang="en-US" sz="15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Feature extraction by using Gray Level co-occurrence Matrix (GLCM) along with first order statistical moment’s method.</a:t>
            </a:r>
            <a:endParaRPr lang="en-US" sz="15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r>
              <a:rPr lang="en-US" sz="15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Fertilizer recommendation based on disease detected.</a:t>
            </a:r>
            <a:endParaRPr lang="en-US" sz="15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5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txBox="1"/>
          <p:nvPr/>
        </p:nvSpPr>
        <p:spPr>
          <a:xfrm>
            <a:off x="2664541" y="26490"/>
            <a:ext cx="3814800"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a:buNone/>
            </a:pPr>
            <a:r>
              <a:rPr lang="en-US" sz="2800" b="1" i="0" u="none" strike="noStrike" cap="none" dirty="0">
                <a:solidFill>
                  <a:srgbClr val="FFC000"/>
                </a:solidFill>
                <a:latin typeface="Times New Roman" panose="02020603050405020304" pitchFamily="18" charset="0"/>
                <a:ea typeface="Cambria"/>
                <a:cs typeface="Times New Roman" panose="02020603050405020304" pitchFamily="18" charset="0"/>
                <a:sym typeface="Cambria"/>
              </a:rPr>
              <a:t>Literature Survey - 4</a:t>
            </a:r>
            <a:endParaRPr sz="2800" b="1" i="0" u="none" strike="noStrike" cap="none" dirty="0">
              <a:solidFill>
                <a:srgbClr val="FFC000"/>
              </a:solidFill>
              <a:latin typeface="Times New Roman" panose="02020603050405020304" pitchFamily="18" charset="0"/>
              <a:ea typeface="Cambria"/>
              <a:cs typeface="Times New Roman" panose="02020603050405020304" pitchFamily="18" charset="0"/>
              <a:sym typeface="Cambria"/>
            </a:endParaRPr>
          </a:p>
        </p:txBody>
      </p:sp>
      <p:sp>
        <p:nvSpPr>
          <p:cNvPr id="4" name="TextBox 3">
            <a:extLst>
              <a:ext uri="{FF2B5EF4-FFF2-40B4-BE49-F238E27FC236}">
                <a16:creationId xmlns:a16="http://schemas.microsoft.com/office/drawing/2014/main" id="{97DAAE9A-3EFF-4139-0765-BCCD8866DE05}"/>
              </a:ext>
            </a:extLst>
          </p:cNvPr>
          <p:cNvSpPr txBox="1"/>
          <p:nvPr/>
        </p:nvSpPr>
        <p:spPr>
          <a:xfrm>
            <a:off x="375533" y="1176158"/>
            <a:ext cx="8768467" cy="584775"/>
          </a:xfrm>
          <a:prstGeom prst="rect">
            <a:avLst/>
          </a:prstGeom>
          <a:noFill/>
        </p:spPr>
        <p:txBody>
          <a:bodyPr wrap="square">
            <a:spAutoFit/>
          </a:bodyPr>
          <a:lstStyle/>
          <a:p>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0161BDA-6363-7E65-80BE-9339E365FFAE}"/>
              </a:ext>
            </a:extLst>
          </p:cNvPr>
          <p:cNvPicPr/>
          <p:nvPr/>
        </p:nvPicPr>
        <p:blipFill>
          <a:blip r:embed="rId3"/>
          <a:stretch>
            <a:fillRect/>
          </a:stretch>
        </p:blipFill>
        <p:spPr>
          <a:xfrm>
            <a:off x="5877942" y="2021964"/>
            <a:ext cx="3266058" cy="3075104"/>
          </a:xfrm>
          <a:prstGeom prst="rect">
            <a:avLst/>
          </a:prstGeom>
        </p:spPr>
      </p:pic>
      <p:sp>
        <p:nvSpPr>
          <p:cNvPr id="14" name="TextBox 13">
            <a:extLst>
              <a:ext uri="{FF2B5EF4-FFF2-40B4-BE49-F238E27FC236}">
                <a16:creationId xmlns:a16="http://schemas.microsoft.com/office/drawing/2014/main" id="{7E0B00A0-0FD6-956F-DF13-B0986A32CE1F}"/>
              </a:ext>
            </a:extLst>
          </p:cNvPr>
          <p:cNvSpPr txBox="1"/>
          <p:nvPr/>
        </p:nvSpPr>
        <p:spPr>
          <a:xfrm>
            <a:off x="375533" y="762855"/>
            <a:ext cx="8428145" cy="5721887"/>
          </a:xfrm>
          <a:prstGeom prst="rect">
            <a:avLst/>
          </a:prstGeom>
          <a:noFill/>
        </p:spPr>
        <p:txBody>
          <a:bodyPr wrap="square">
            <a:spAutoFit/>
          </a:bodyPr>
          <a:lstStyle/>
          <a:p>
            <a:pPr>
              <a:lnSpc>
                <a:spcPct val="150000"/>
              </a:lnSpc>
              <a:spcAft>
                <a:spcPts val="800"/>
              </a:spcAft>
            </a:pPr>
            <a:r>
              <a:rPr lang="en-US"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Description : </a:t>
            </a:r>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800"/>
              </a:spcAft>
            </a:pPr>
            <a:r>
              <a:rPr lang="en-US" sz="1500" dirty="0">
                <a:latin typeface="Times New Roman" panose="02020603050405020304" pitchFamily="18" charset="0"/>
                <a:ea typeface="Times New Roman" panose="02020603050405020304" pitchFamily="18" charset="0"/>
                <a:cs typeface="Times New Roman" panose="02020603050405020304" pitchFamily="18" charset="0"/>
              </a:rPr>
              <a:t>This paper included disease identification in lemon and mango plants using image segmentation techniques and the appropriate fertilizer. Several stages are used to identify diseases, such as </a:t>
            </a:r>
          </a:p>
          <a:p>
            <a:pPr marL="285750" indent="-285750">
              <a:lnSpc>
                <a:spcPct val="150000"/>
              </a:lnSpc>
              <a:spcAft>
                <a:spcPts val="800"/>
              </a:spcAft>
              <a:buFont typeface="Arial" panose="020B0604020202020204" pitchFamily="34" charset="0"/>
              <a:buChar char="•"/>
            </a:pPr>
            <a:r>
              <a:rPr lang="en-US" sz="15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Image </a:t>
            </a:r>
            <a:r>
              <a:rPr lang="en-US" sz="15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aquisition</a:t>
            </a:r>
            <a:endParaRPr lang="en-US" sz="15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a:lnSpc>
                <a:spcPct val="150000"/>
              </a:lnSpc>
              <a:spcAft>
                <a:spcPts val="800"/>
              </a:spcAft>
              <a:buFont typeface="Arial" panose="020B0604020202020204" pitchFamily="34" charset="0"/>
              <a:buChar char="•"/>
            </a:pPr>
            <a:r>
              <a:rPr lang="en-US" sz="15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Image Pre-processing </a:t>
            </a:r>
            <a:br>
              <a:rPr lang="en-US" sz="15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5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Noise Removal - (Adapted median filter after adding soft and pepper noise)</a:t>
            </a:r>
            <a:br>
              <a:rPr lang="en-US" sz="15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5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Enhanced Contrast  - (to improve quality :  Adaptive </a:t>
            </a:r>
            <a:r>
              <a:rPr lang="en-US" sz="15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crystogram</a:t>
            </a:r>
            <a:r>
              <a:rPr lang="en-US" sz="15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equalization )</a:t>
            </a:r>
            <a:br>
              <a:rPr lang="en-US" sz="15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5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Segmentation - ( to identify diseased area : K means clustering )</a:t>
            </a:r>
            <a:br>
              <a:rPr lang="en-US" sz="15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5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Texture feature extraction - ( </a:t>
            </a:r>
            <a:r>
              <a:rPr lang="en-US" sz="15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Gabour</a:t>
            </a:r>
            <a:r>
              <a:rPr lang="en-US" sz="15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texture method )</a:t>
            </a:r>
            <a:endParaRPr lang="en-US" sz="15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a:lnSpc>
                <a:spcPct val="150000"/>
              </a:lnSpc>
              <a:spcAft>
                <a:spcPts val="800"/>
              </a:spcAft>
              <a:buFont typeface="Arial" panose="020B0604020202020204" pitchFamily="34" charset="0"/>
              <a:buChar char="•"/>
            </a:pPr>
            <a:r>
              <a:rPr lang="en-US" sz="15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Classification by Artificial Neural Network.</a:t>
            </a:r>
            <a:endParaRPr lang="en-US" sz="15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a:lnSpc>
                <a:spcPct val="150000"/>
              </a:lnSpc>
              <a:spcAft>
                <a:spcPts val="800"/>
              </a:spcAft>
              <a:buFont typeface="Arial" panose="020B0604020202020204" pitchFamily="34" charset="0"/>
              <a:buChar char="•"/>
            </a:pPr>
            <a:r>
              <a:rPr lang="en-US" sz="15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Fertilizer recommendation by Mapping standard deviation to the fertilizers available.</a:t>
            </a: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800"/>
              </a:spcAft>
            </a:pPr>
            <a:r>
              <a:rPr lang="en-US"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Limitation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800"/>
              </a:spcAft>
            </a:pPr>
            <a:r>
              <a:rPr lang="en-US" sz="15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Segmentation provided some misclassifications.</a:t>
            </a:r>
            <a:endParaRPr lang="en-US" sz="15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nSpc>
                <a:spcPct val="150000"/>
              </a:lnSpc>
              <a:spcAft>
                <a:spcPts val="800"/>
              </a:spcAft>
            </a:pP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7558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txBox="1"/>
          <p:nvPr/>
        </p:nvSpPr>
        <p:spPr>
          <a:xfrm>
            <a:off x="2664600" y="13401"/>
            <a:ext cx="3814800"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a:buNone/>
            </a:pPr>
            <a:r>
              <a:rPr lang="en-US" sz="2800" b="1" i="0" u="none" strike="noStrike" cap="none" dirty="0">
                <a:solidFill>
                  <a:srgbClr val="FFC000"/>
                </a:solidFill>
                <a:latin typeface="Times New Roman" panose="02020603050405020304" pitchFamily="18" charset="0"/>
                <a:ea typeface="Cambria"/>
                <a:cs typeface="Times New Roman" panose="02020603050405020304" pitchFamily="18" charset="0"/>
                <a:sym typeface="Cambria"/>
              </a:rPr>
              <a:t>Literature Survey - 4</a:t>
            </a:r>
            <a:endParaRPr sz="2800" b="1" i="0" u="none" strike="noStrike" cap="none" dirty="0">
              <a:solidFill>
                <a:srgbClr val="FFC000"/>
              </a:solidFill>
              <a:latin typeface="Times New Roman" panose="02020603050405020304" pitchFamily="18" charset="0"/>
              <a:ea typeface="Cambria"/>
              <a:cs typeface="Times New Roman" panose="02020603050405020304" pitchFamily="18" charset="0"/>
              <a:sym typeface="Cambria"/>
            </a:endParaRPr>
          </a:p>
        </p:txBody>
      </p:sp>
      <p:sp>
        <p:nvSpPr>
          <p:cNvPr id="4" name="TextBox 3">
            <a:extLst>
              <a:ext uri="{FF2B5EF4-FFF2-40B4-BE49-F238E27FC236}">
                <a16:creationId xmlns:a16="http://schemas.microsoft.com/office/drawing/2014/main" id="{97DAAE9A-3EFF-4139-0765-BCCD8866DE05}"/>
              </a:ext>
            </a:extLst>
          </p:cNvPr>
          <p:cNvSpPr txBox="1"/>
          <p:nvPr/>
        </p:nvSpPr>
        <p:spPr>
          <a:xfrm>
            <a:off x="487293" y="1511438"/>
            <a:ext cx="8768467" cy="584775"/>
          </a:xfrm>
          <a:prstGeom prst="rect">
            <a:avLst/>
          </a:prstGeom>
          <a:noFill/>
        </p:spPr>
        <p:txBody>
          <a:bodyPr wrap="square">
            <a:spAutoFit/>
          </a:bodyPr>
          <a:lstStyle/>
          <a:p>
            <a:pPr algn="ct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69C791A-B58C-10A7-9CCB-7F0A603C01B1}"/>
              </a:ext>
            </a:extLst>
          </p:cNvPr>
          <p:cNvPicPr/>
          <p:nvPr/>
        </p:nvPicPr>
        <p:blipFill>
          <a:blip r:embed="rId3"/>
          <a:stretch>
            <a:fillRect/>
          </a:stretch>
        </p:blipFill>
        <p:spPr>
          <a:xfrm>
            <a:off x="658794" y="1302286"/>
            <a:ext cx="1643178" cy="1326412"/>
          </a:xfrm>
          <a:prstGeom prst="rect">
            <a:avLst/>
          </a:prstGeom>
        </p:spPr>
      </p:pic>
      <p:pic>
        <p:nvPicPr>
          <p:cNvPr id="6" name="Picture 5">
            <a:extLst>
              <a:ext uri="{FF2B5EF4-FFF2-40B4-BE49-F238E27FC236}">
                <a16:creationId xmlns:a16="http://schemas.microsoft.com/office/drawing/2014/main" id="{03C6EC77-B7D3-61C7-9E29-4B046F5841A9}"/>
              </a:ext>
            </a:extLst>
          </p:cNvPr>
          <p:cNvPicPr/>
          <p:nvPr/>
        </p:nvPicPr>
        <p:blipFill>
          <a:blip r:embed="rId4"/>
          <a:stretch>
            <a:fillRect/>
          </a:stretch>
        </p:blipFill>
        <p:spPr>
          <a:xfrm>
            <a:off x="2851545" y="1302288"/>
            <a:ext cx="1643178" cy="1326410"/>
          </a:xfrm>
          <a:prstGeom prst="rect">
            <a:avLst/>
          </a:prstGeom>
        </p:spPr>
      </p:pic>
      <p:pic>
        <p:nvPicPr>
          <p:cNvPr id="7" name="Picture 6">
            <a:extLst>
              <a:ext uri="{FF2B5EF4-FFF2-40B4-BE49-F238E27FC236}">
                <a16:creationId xmlns:a16="http://schemas.microsoft.com/office/drawing/2014/main" id="{5778E9C2-AA41-2058-4776-28135E14152E}"/>
              </a:ext>
            </a:extLst>
          </p:cNvPr>
          <p:cNvPicPr/>
          <p:nvPr/>
        </p:nvPicPr>
        <p:blipFill>
          <a:blip r:embed="rId5"/>
          <a:stretch>
            <a:fillRect/>
          </a:stretch>
        </p:blipFill>
        <p:spPr>
          <a:xfrm>
            <a:off x="5044296" y="1302286"/>
            <a:ext cx="1643178" cy="1326412"/>
          </a:xfrm>
          <a:prstGeom prst="rect">
            <a:avLst/>
          </a:prstGeom>
        </p:spPr>
      </p:pic>
      <p:pic>
        <p:nvPicPr>
          <p:cNvPr id="8" name="Picture 7">
            <a:extLst>
              <a:ext uri="{FF2B5EF4-FFF2-40B4-BE49-F238E27FC236}">
                <a16:creationId xmlns:a16="http://schemas.microsoft.com/office/drawing/2014/main" id="{7CBE679B-2422-6C00-A05C-4EE093ED84F2}"/>
              </a:ext>
            </a:extLst>
          </p:cNvPr>
          <p:cNvPicPr/>
          <p:nvPr/>
        </p:nvPicPr>
        <p:blipFill>
          <a:blip r:embed="rId6"/>
          <a:stretch>
            <a:fillRect/>
          </a:stretch>
        </p:blipFill>
        <p:spPr>
          <a:xfrm>
            <a:off x="7237047" y="1302286"/>
            <a:ext cx="1643178" cy="1326412"/>
          </a:xfrm>
          <a:prstGeom prst="rect">
            <a:avLst/>
          </a:prstGeom>
        </p:spPr>
      </p:pic>
      <p:pic>
        <p:nvPicPr>
          <p:cNvPr id="9" name="Picture 8">
            <a:extLst>
              <a:ext uri="{FF2B5EF4-FFF2-40B4-BE49-F238E27FC236}">
                <a16:creationId xmlns:a16="http://schemas.microsoft.com/office/drawing/2014/main" id="{FD2B84DE-FC62-76B7-2E09-0CFBB56047BE}"/>
              </a:ext>
            </a:extLst>
          </p:cNvPr>
          <p:cNvPicPr/>
          <p:nvPr/>
        </p:nvPicPr>
        <p:blipFill>
          <a:blip r:embed="rId7"/>
          <a:stretch>
            <a:fillRect/>
          </a:stretch>
        </p:blipFill>
        <p:spPr>
          <a:xfrm>
            <a:off x="658794" y="3308500"/>
            <a:ext cx="1643178" cy="1326410"/>
          </a:xfrm>
          <a:prstGeom prst="rect">
            <a:avLst/>
          </a:prstGeom>
        </p:spPr>
      </p:pic>
      <p:pic>
        <p:nvPicPr>
          <p:cNvPr id="10" name="Picture 9">
            <a:extLst>
              <a:ext uri="{FF2B5EF4-FFF2-40B4-BE49-F238E27FC236}">
                <a16:creationId xmlns:a16="http://schemas.microsoft.com/office/drawing/2014/main" id="{ACA987D2-EF77-4738-6CC7-B12B018CAE17}"/>
              </a:ext>
            </a:extLst>
          </p:cNvPr>
          <p:cNvPicPr/>
          <p:nvPr/>
        </p:nvPicPr>
        <p:blipFill>
          <a:blip r:embed="rId8"/>
          <a:stretch>
            <a:fillRect/>
          </a:stretch>
        </p:blipFill>
        <p:spPr>
          <a:xfrm>
            <a:off x="2851545" y="3308500"/>
            <a:ext cx="1643178" cy="1326410"/>
          </a:xfrm>
          <a:prstGeom prst="rect">
            <a:avLst/>
          </a:prstGeom>
        </p:spPr>
      </p:pic>
      <p:pic>
        <p:nvPicPr>
          <p:cNvPr id="11" name="Picture 10">
            <a:extLst>
              <a:ext uri="{FF2B5EF4-FFF2-40B4-BE49-F238E27FC236}">
                <a16:creationId xmlns:a16="http://schemas.microsoft.com/office/drawing/2014/main" id="{6BEADB7F-19BE-A391-A220-D356E1DC40DD}"/>
              </a:ext>
            </a:extLst>
          </p:cNvPr>
          <p:cNvPicPr/>
          <p:nvPr/>
        </p:nvPicPr>
        <p:blipFill>
          <a:blip r:embed="rId9"/>
          <a:stretch>
            <a:fillRect/>
          </a:stretch>
        </p:blipFill>
        <p:spPr>
          <a:xfrm>
            <a:off x="5044296" y="3308500"/>
            <a:ext cx="1643179" cy="1326410"/>
          </a:xfrm>
          <a:prstGeom prst="rect">
            <a:avLst/>
          </a:prstGeom>
        </p:spPr>
      </p:pic>
      <p:pic>
        <p:nvPicPr>
          <p:cNvPr id="12" name="Picture 11">
            <a:extLst>
              <a:ext uri="{FF2B5EF4-FFF2-40B4-BE49-F238E27FC236}">
                <a16:creationId xmlns:a16="http://schemas.microsoft.com/office/drawing/2014/main" id="{0BB71C90-C3F3-87F3-5BD6-B8F360474DF5}"/>
              </a:ext>
            </a:extLst>
          </p:cNvPr>
          <p:cNvPicPr/>
          <p:nvPr/>
        </p:nvPicPr>
        <p:blipFill>
          <a:blip r:embed="rId10"/>
          <a:stretch>
            <a:fillRect/>
          </a:stretch>
        </p:blipFill>
        <p:spPr>
          <a:xfrm>
            <a:off x="7237047" y="3308500"/>
            <a:ext cx="1643178" cy="1326410"/>
          </a:xfrm>
          <a:prstGeom prst="rect">
            <a:avLst/>
          </a:prstGeom>
        </p:spPr>
      </p:pic>
      <p:pic>
        <p:nvPicPr>
          <p:cNvPr id="13" name="Picture 12">
            <a:extLst>
              <a:ext uri="{FF2B5EF4-FFF2-40B4-BE49-F238E27FC236}">
                <a16:creationId xmlns:a16="http://schemas.microsoft.com/office/drawing/2014/main" id="{83BD9D0C-CA78-04D9-57AD-F4AF912A23D7}"/>
              </a:ext>
            </a:extLst>
          </p:cNvPr>
          <p:cNvPicPr/>
          <p:nvPr/>
        </p:nvPicPr>
        <p:blipFill>
          <a:blip r:embed="rId11"/>
          <a:stretch>
            <a:fillRect/>
          </a:stretch>
        </p:blipFill>
        <p:spPr>
          <a:xfrm>
            <a:off x="2490254" y="5346562"/>
            <a:ext cx="4472006" cy="793924"/>
          </a:xfrm>
          <a:prstGeom prst="rect">
            <a:avLst/>
          </a:prstGeom>
        </p:spPr>
      </p:pic>
      <p:sp>
        <p:nvSpPr>
          <p:cNvPr id="3" name="TextBox 2">
            <a:extLst>
              <a:ext uri="{FF2B5EF4-FFF2-40B4-BE49-F238E27FC236}">
                <a16:creationId xmlns:a16="http://schemas.microsoft.com/office/drawing/2014/main" id="{2A054378-E4C8-4347-C192-576515200E3F}"/>
              </a:ext>
            </a:extLst>
          </p:cNvPr>
          <p:cNvSpPr txBox="1"/>
          <p:nvPr/>
        </p:nvSpPr>
        <p:spPr>
          <a:xfrm>
            <a:off x="2851545" y="2628698"/>
            <a:ext cx="1643178" cy="246221"/>
          </a:xfrm>
          <a:prstGeom prst="rect">
            <a:avLst/>
          </a:prstGeom>
          <a:noFill/>
        </p:spPr>
        <p:txBody>
          <a:bodyPr wrap="square">
            <a:spAutoFit/>
          </a:bodyPr>
          <a:lstStyle/>
          <a:p>
            <a:pPr algn="ctr"/>
            <a:r>
              <a:rPr lang="en-US" sz="1000" dirty="0">
                <a:latin typeface="Times New Roman" panose="02020603050405020304" pitchFamily="18" charset="0"/>
                <a:cs typeface="Times New Roman" panose="02020603050405020304" pitchFamily="18" charset="0"/>
              </a:rPr>
              <a:t>Noisy image </a:t>
            </a:r>
          </a:p>
        </p:txBody>
      </p:sp>
      <p:sp>
        <p:nvSpPr>
          <p:cNvPr id="14" name="TextBox 13">
            <a:extLst>
              <a:ext uri="{FF2B5EF4-FFF2-40B4-BE49-F238E27FC236}">
                <a16:creationId xmlns:a16="http://schemas.microsoft.com/office/drawing/2014/main" id="{CFC7BA2E-E335-7CA6-4BF7-1F032BED91BC}"/>
              </a:ext>
            </a:extLst>
          </p:cNvPr>
          <p:cNvSpPr txBox="1"/>
          <p:nvPr/>
        </p:nvSpPr>
        <p:spPr>
          <a:xfrm>
            <a:off x="658794" y="2669420"/>
            <a:ext cx="1643178" cy="246221"/>
          </a:xfrm>
          <a:prstGeom prst="rect">
            <a:avLst/>
          </a:prstGeom>
          <a:noFill/>
        </p:spPr>
        <p:txBody>
          <a:bodyPr wrap="square">
            <a:spAutoFit/>
          </a:bodyPr>
          <a:lstStyle/>
          <a:p>
            <a:pPr algn="ctr"/>
            <a:r>
              <a:rPr lang="en-US" sz="1000" dirty="0">
                <a:latin typeface="Times New Roman" panose="02020603050405020304" pitchFamily="18" charset="0"/>
                <a:cs typeface="Times New Roman" panose="02020603050405020304" pitchFamily="18" charset="0"/>
              </a:rPr>
              <a:t>Input image of lemon image</a:t>
            </a:r>
          </a:p>
        </p:txBody>
      </p:sp>
      <p:sp>
        <p:nvSpPr>
          <p:cNvPr id="15" name="TextBox 14">
            <a:extLst>
              <a:ext uri="{FF2B5EF4-FFF2-40B4-BE49-F238E27FC236}">
                <a16:creationId xmlns:a16="http://schemas.microsoft.com/office/drawing/2014/main" id="{E9C163AD-8232-01DF-E424-D06AE41A77BB}"/>
              </a:ext>
            </a:extLst>
          </p:cNvPr>
          <p:cNvSpPr txBox="1"/>
          <p:nvPr/>
        </p:nvSpPr>
        <p:spPr>
          <a:xfrm>
            <a:off x="5044296" y="2669080"/>
            <a:ext cx="1643178" cy="246221"/>
          </a:xfrm>
          <a:prstGeom prst="rect">
            <a:avLst/>
          </a:prstGeom>
          <a:noFill/>
        </p:spPr>
        <p:txBody>
          <a:bodyPr wrap="square">
            <a:spAutoFit/>
          </a:bodyPr>
          <a:lstStyle/>
          <a:p>
            <a:pPr algn="ctr"/>
            <a:r>
              <a:rPr lang="en-US" sz="1000" dirty="0">
                <a:latin typeface="Times New Roman" panose="02020603050405020304" pitchFamily="18" charset="0"/>
                <a:cs typeface="Times New Roman" panose="02020603050405020304" pitchFamily="18" charset="0"/>
              </a:rPr>
              <a:t>Noise removal  image </a:t>
            </a:r>
          </a:p>
        </p:txBody>
      </p:sp>
      <p:sp>
        <p:nvSpPr>
          <p:cNvPr id="18" name="TextBox 17">
            <a:extLst>
              <a:ext uri="{FF2B5EF4-FFF2-40B4-BE49-F238E27FC236}">
                <a16:creationId xmlns:a16="http://schemas.microsoft.com/office/drawing/2014/main" id="{8B042448-7051-68D3-B9D9-035757CDBE65}"/>
              </a:ext>
            </a:extLst>
          </p:cNvPr>
          <p:cNvSpPr txBox="1"/>
          <p:nvPr/>
        </p:nvSpPr>
        <p:spPr>
          <a:xfrm>
            <a:off x="7237047" y="2669080"/>
            <a:ext cx="1643178" cy="246221"/>
          </a:xfrm>
          <a:prstGeom prst="rect">
            <a:avLst/>
          </a:prstGeom>
          <a:noFill/>
        </p:spPr>
        <p:txBody>
          <a:bodyPr wrap="square">
            <a:spAutoFit/>
          </a:bodyPr>
          <a:lstStyle/>
          <a:p>
            <a:pPr algn="ctr"/>
            <a:r>
              <a:rPr lang="en-US" sz="1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Contrast enhanced image </a:t>
            </a:r>
            <a:endParaRPr lang="en-US" sz="10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1AB5B10-58B9-B129-6C20-489C3C42EB61}"/>
              </a:ext>
            </a:extLst>
          </p:cNvPr>
          <p:cNvSpPr txBox="1"/>
          <p:nvPr/>
        </p:nvSpPr>
        <p:spPr>
          <a:xfrm>
            <a:off x="2851545" y="4708659"/>
            <a:ext cx="1643178" cy="246221"/>
          </a:xfrm>
          <a:prstGeom prst="rect">
            <a:avLst/>
          </a:prstGeom>
          <a:noFill/>
        </p:spPr>
        <p:txBody>
          <a:bodyPr wrap="square">
            <a:spAutoFit/>
          </a:bodyPr>
          <a:lstStyle/>
          <a:p>
            <a:pPr algn="ctr"/>
            <a:r>
              <a:rPr lang="en-US" sz="1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Segment image 2</a:t>
            </a:r>
            <a:endParaRPr lang="en-US" sz="1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63B87F91-DC2D-051E-9FEB-5AF4A63BCAAF}"/>
              </a:ext>
            </a:extLst>
          </p:cNvPr>
          <p:cNvSpPr txBox="1"/>
          <p:nvPr/>
        </p:nvSpPr>
        <p:spPr>
          <a:xfrm>
            <a:off x="658794" y="4713238"/>
            <a:ext cx="1643178" cy="246221"/>
          </a:xfrm>
          <a:prstGeom prst="rect">
            <a:avLst/>
          </a:prstGeom>
          <a:noFill/>
        </p:spPr>
        <p:txBody>
          <a:bodyPr wrap="square">
            <a:spAutoFit/>
          </a:bodyPr>
          <a:lstStyle/>
          <a:p>
            <a:pPr algn="ctr"/>
            <a:r>
              <a:rPr lang="en-US" sz="1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Segment image 1 </a:t>
            </a:r>
            <a:endParaRPr lang="en-US" sz="1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D5C33F8B-99A2-E673-C93A-DE0AEFB8083D}"/>
              </a:ext>
            </a:extLst>
          </p:cNvPr>
          <p:cNvSpPr txBox="1"/>
          <p:nvPr/>
        </p:nvSpPr>
        <p:spPr>
          <a:xfrm>
            <a:off x="5041651" y="4708659"/>
            <a:ext cx="1643178" cy="246221"/>
          </a:xfrm>
          <a:prstGeom prst="rect">
            <a:avLst/>
          </a:prstGeom>
          <a:noFill/>
        </p:spPr>
        <p:txBody>
          <a:bodyPr wrap="square">
            <a:spAutoFit/>
          </a:bodyPr>
          <a:lstStyle/>
          <a:p>
            <a:pPr algn="ctr"/>
            <a:r>
              <a:rPr lang="en-US" sz="1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Segment image 3</a:t>
            </a:r>
            <a:endParaRPr lang="en-US" sz="1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DB678A65-CC27-7E43-0E5D-AED67C20F1D4}"/>
              </a:ext>
            </a:extLst>
          </p:cNvPr>
          <p:cNvSpPr txBox="1"/>
          <p:nvPr/>
        </p:nvSpPr>
        <p:spPr>
          <a:xfrm>
            <a:off x="7237047" y="4708658"/>
            <a:ext cx="1643178" cy="246221"/>
          </a:xfrm>
          <a:prstGeom prst="rect">
            <a:avLst/>
          </a:prstGeom>
          <a:noFill/>
        </p:spPr>
        <p:txBody>
          <a:bodyPr wrap="square">
            <a:spAutoFit/>
          </a:bodyPr>
          <a:lstStyle/>
          <a:p>
            <a:pPr algn="ctr"/>
            <a:r>
              <a:rPr lang="en-US" sz="1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Texture feature </a:t>
            </a:r>
            <a:endParaRPr lang="en-US" sz="1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75361DB3-51C7-01FE-B17B-F57E37B47C98}"/>
              </a:ext>
            </a:extLst>
          </p:cNvPr>
          <p:cNvSpPr txBox="1"/>
          <p:nvPr/>
        </p:nvSpPr>
        <p:spPr>
          <a:xfrm>
            <a:off x="2490254" y="6140486"/>
            <a:ext cx="4472006" cy="248043"/>
          </a:xfrm>
          <a:prstGeom prst="rect">
            <a:avLst/>
          </a:prstGeom>
          <a:noFill/>
        </p:spPr>
        <p:txBody>
          <a:bodyPr wrap="square">
            <a:spAutoFit/>
          </a:bodyPr>
          <a:lstStyle/>
          <a:p>
            <a:pPr algn="ctr"/>
            <a:r>
              <a:rPr lang="en-US" sz="1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Type of disease and fertilizer </a:t>
            </a:r>
            <a:endParaRPr lang="en-US" sz="1000" dirty="0">
              <a:latin typeface="Times New Roman" panose="02020603050405020304" pitchFamily="18" charset="0"/>
              <a:cs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77A5D003-E0F5-5681-007A-D1833004A955}"/>
              </a:ext>
            </a:extLst>
          </p:cNvPr>
          <p:cNvCxnSpPr>
            <a:stCxn id="5" idx="3"/>
            <a:endCxn id="6" idx="1"/>
          </p:cNvCxnSpPr>
          <p:nvPr/>
        </p:nvCxnSpPr>
        <p:spPr>
          <a:xfrm>
            <a:off x="2301972" y="1965492"/>
            <a:ext cx="54957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67BA55A-9E30-B934-DFAC-A51F28361702}"/>
              </a:ext>
            </a:extLst>
          </p:cNvPr>
          <p:cNvCxnSpPr>
            <a:endCxn id="7" idx="1"/>
          </p:cNvCxnSpPr>
          <p:nvPr/>
        </p:nvCxnSpPr>
        <p:spPr>
          <a:xfrm>
            <a:off x="4494723" y="1965492"/>
            <a:ext cx="5495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3D3ACB88-B9F1-6EFF-C7A1-1D253209B7D8}"/>
              </a:ext>
            </a:extLst>
          </p:cNvPr>
          <p:cNvCxnSpPr>
            <a:stCxn id="7" idx="3"/>
            <a:endCxn id="8" idx="1"/>
          </p:cNvCxnSpPr>
          <p:nvPr/>
        </p:nvCxnSpPr>
        <p:spPr>
          <a:xfrm>
            <a:off x="6687474" y="1965492"/>
            <a:ext cx="5495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52B0A4D8-B840-D0E4-91B9-EF327B477266}"/>
              </a:ext>
            </a:extLst>
          </p:cNvPr>
          <p:cNvCxnSpPr>
            <a:stCxn id="9" idx="3"/>
            <a:endCxn id="10" idx="1"/>
          </p:cNvCxnSpPr>
          <p:nvPr/>
        </p:nvCxnSpPr>
        <p:spPr>
          <a:xfrm>
            <a:off x="2301972" y="3971705"/>
            <a:ext cx="5495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2FBC0B32-586C-3AF8-B81B-9816A70FC5D0}"/>
              </a:ext>
            </a:extLst>
          </p:cNvPr>
          <p:cNvCxnSpPr>
            <a:stCxn id="10" idx="3"/>
            <a:endCxn id="11" idx="1"/>
          </p:cNvCxnSpPr>
          <p:nvPr/>
        </p:nvCxnSpPr>
        <p:spPr>
          <a:xfrm>
            <a:off x="4494723" y="3971705"/>
            <a:ext cx="5495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86248E2-7166-8F6B-23C8-6E486F277D09}"/>
              </a:ext>
            </a:extLst>
          </p:cNvPr>
          <p:cNvCxnSpPr>
            <a:stCxn id="11" idx="3"/>
            <a:endCxn id="12" idx="1"/>
          </p:cNvCxnSpPr>
          <p:nvPr/>
        </p:nvCxnSpPr>
        <p:spPr>
          <a:xfrm>
            <a:off x="6687475" y="3971705"/>
            <a:ext cx="5495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7028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00;p29">
            <a:extLst>
              <a:ext uri="{FF2B5EF4-FFF2-40B4-BE49-F238E27FC236}">
                <a16:creationId xmlns:a16="http://schemas.microsoft.com/office/drawing/2014/main" id="{4D534EAE-7C05-160B-D336-9574C5AD3EEC}"/>
              </a:ext>
            </a:extLst>
          </p:cNvPr>
          <p:cNvSpPr txBox="1"/>
          <p:nvPr/>
        </p:nvSpPr>
        <p:spPr>
          <a:xfrm>
            <a:off x="2844472" y="-40640"/>
            <a:ext cx="3678248"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METHODOLOGY</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graphicFrame>
        <p:nvGraphicFramePr>
          <p:cNvPr id="3" name="Diagram 2">
            <a:extLst>
              <a:ext uri="{FF2B5EF4-FFF2-40B4-BE49-F238E27FC236}">
                <a16:creationId xmlns:a16="http://schemas.microsoft.com/office/drawing/2014/main" id="{960DC3B2-AA49-432A-8746-6B9566ADD62E}"/>
              </a:ext>
            </a:extLst>
          </p:cNvPr>
          <p:cNvGraphicFramePr/>
          <p:nvPr>
            <p:extLst>
              <p:ext uri="{D42A27DB-BD31-4B8C-83A1-F6EECF244321}">
                <p14:modId xmlns:p14="http://schemas.microsoft.com/office/powerpoint/2010/main" val="2375201960"/>
              </p:ext>
            </p:extLst>
          </p:nvPr>
        </p:nvGraphicFramePr>
        <p:xfrm>
          <a:off x="448689" y="1056639"/>
          <a:ext cx="8248271" cy="53036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2790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E21574D-A6DC-0BF6-49BA-D9D1FBB38FD1}"/>
              </a:ext>
            </a:extLst>
          </p:cNvPr>
          <p:cNvSpPr/>
          <p:nvPr/>
        </p:nvSpPr>
        <p:spPr>
          <a:xfrm>
            <a:off x="2256504" y="2812026"/>
            <a:ext cx="4630993" cy="10028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User Interface front-end Application</a:t>
            </a:r>
          </a:p>
        </p:txBody>
      </p:sp>
      <p:sp>
        <p:nvSpPr>
          <p:cNvPr id="9" name="Rectangle 8">
            <a:extLst>
              <a:ext uri="{FF2B5EF4-FFF2-40B4-BE49-F238E27FC236}">
                <a16:creationId xmlns:a16="http://schemas.microsoft.com/office/drawing/2014/main" id="{F258829F-8379-00E3-F945-0109E8AB6647}"/>
              </a:ext>
            </a:extLst>
          </p:cNvPr>
          <p:cNvSpPr/>
          <p:nvPr/>
        </p:nvSpPr>
        <p:spPr>
          <a:xfrm>
            <a:off x="2256504" y="4424514"/>
            <a:ext cx="4630991" cy="1641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atin typeface="Times New Roman" panose="02020603050405020304" pitchFamily="18" charset="0"/>
                <a:cs typeface="Times New Roman" panose="02020603050405020304" pitchFamily="18" charset="0"/>
              </a:rPr>
              <a:t>User</a:t>
            </a:r>
          </a:p>
        </p:txBody>
      </p:sp>
      <p:pic>
        <p:nvPicPr>
          <p:cNvPr id="11" name="Graphic 10" descr="User">
            <a:extLst>
              <a:ext uri="{FF2B5EF4-FFF2-40B4-BE49-F238E27FC236}">
                <a16:creationId xmlns:a16="http://schemas.microsoft.com/office/drawing/2014/main" id="{012166A1-2708-2497-D8B9-D1DA5B5666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14799" y="1575619"/>
            <a:ext cx="914400" cy="914400"/>
          </a:xfrm>
          <a:prstGeom prst="rect">
            <a:avLst/>
          </a:prstGeom>
        </p:spPr>
      </p:pic>
      <p:sp>
        <p:nvSpPr>
          <p:cNvPr id="26" name="Rectangle: Rounded Corners 25">
            <a:extLst>
              <a:ext uri="{FF2B5EF4-FFF2-40B4-BE49-F238E27FC236}">
                <a16:creationId xmlns:a16="http://schemas.microsoft.com/office/drawing/2014/main" id="{82FE8382-19E2-8B32-B1A3-3433C1E34B8E}"/>
              </a:ext>
            </a:extLst>
          </p:cNvPr>
          <p:cNvSpPr/>
          <p:nvPr/>
        </p:nvSpPr>
        <p:spPr>
          <a:xfrm>
            <a:off x="2362199" y="4906296"/>
            <a:ext cx="1295402" cy="6378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Crop Recommendation</a:t>
            </a:r>
          </a:p>
        </p:txBody>
      </p:sp>
      <p:sp>
        <p:nvSpPr>
          <p:cNvPr id="27" name="Rectangle: Rounded Corners 26">
            <a:extLst>
              <a:ext uri="{FF2B5EF4-FFF2-40B4-BE49-F238E27FC236}">
                <a16:creationId xmlns:a16="http://schemas.microsoft.com/office/drawing/2014/main" id="{82A64C1D-EFC0-2787-EB65-D829CF2DB12B}"/>
              </a:ext>
            </a:extLst>
          </p:cNvPr>
          <p:cNvSpPr/>
          <p:nvPr/>
        </p:nvSpPr>
        <p:spPr>
          <a:xfrm>
            <a:off x="3763295" y="4906296"/>
            <a:ext cx="1295399" cy="6378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Fertilizer Recommendation</a:t>
            </a:r>
          </a:p>
        </p:txBody>
      </p:sp>
      <p:sp>
        <p:nvSpPr>
          <p:cNvPr id="28" name="Rectangle: Rounded Corners 27">
            <a:extLst>
              <a:ext uri="{FF2B5EF4-FFF2-40B4-BE49-F238E27FC236}">
                <a16:creationId xmlns:a16="http://schemas.microsoft.com/office/drawing/2014/main" id="{27275398-105C-3264-16FF-FC20291887C8}"/>
              </a:ext>
            </a:extLst>
          </p:cNvPr>
          <p:cNvSpPr/>
          <p:nvPr/>
        </p:nvSpPr>
        <p:spPr>
          <a:xfrm>
            <a:off x="5164388" y="4906296"/>
            <a:ext cx="1531382" cy="6378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Disease detection and Recovery solution</a:t>
            </a:r>
          </a:p>
        </p:txBody>
      </p:sp>
      <p:sp>
        <p:nvSpPr>
          <p:cNvPr id="31" name="TextBox 30">
            <a:extLst>
              <a:ext uri="{FF2B5EF4-FFF2-40B4-BE49-F238E27FC236}">
                <a16:creationId xmlns:a16="http://schemas.microsoft.com/office/drawing/2014/main" id="{CCD90A2A-AA99-9075-469C-58D9717D9891}"/>
              </a:ext>
            </a:extLst>
          </p:cNvPr>
          <p:cNvSpPr txBox="1"/>
          <p:nvPr/>
        </p:nvSpPr>
        <p:spPr>
          <a:xfrm>
            <a:off x="3253249" y="3951788"/>
            <a:ext cx="1029928" cy="307777"/>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User Input</a:t>
            </a:r>
          </a:p>
        </p:txBody>
      </p:sp>
      <p:sp>
        <p:nvSpPr>
          <p:cNvPr id="33" name="TextBox 32">
            <a:extLst>
              <a:ext uri="{FF2B5EF4-FFF2-40B4-BE49-F238E27FC236}">
                <a16:creationId xmlns:a16="http://schemas.microsoft.com/office/drawing/2014/main" id="{835D6232-A9BB-3CA1-D848-BE89E3DD4465}"/>
              </a:ext>
            </a:extLst>
          </p:cNvPr>
          <p:cNvSpPr txBox="1"/>
          <p:nvPr/>
        </p:nvSpPr>
        <p:spPr>
          <a:xfrm>
            <a:off x="4165189" y="5681034"/>
            <a:ext cx="813620" cy="307777"/>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Server</a:t>
            </a:r>
          </a:p>
        </p:txBody>
      </p:sp>
      <p:sp>
        <p:nvSpPr>
          <p:cNvPr id="36" name="TextBox 35">
            <a:extLst>
              <a:ext uri="{FF2B5EF4-FFF2-40B4-BE49-F238E27FC236}">
                <a16:creationId xmlns:a16="http://schemas.microsoft.com/office/drawing/2014/main" id="{05027066-1EA2-0652-21D3-3722D4F8BDA6}"/>
              </a:ext>
            </a:extLst>
          </p:cNvPr>
          <p:cNvSpPr txBox="1"/>
          <p:nvPr/>
        </p:nvSpPr>
        <p:spPr>
          <a:xfrm>
            <a:off x="4283177" y="2289523"/>
            <a:ext cx="695632" cy="307777"/>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User</a:t>
            </a:r>
          </a:p>
        </p:txBody>
      </p:sp>
      <p:cxnSp>
        <p:nvCxnSpPr>
          <p:cNvPr id="38" name="Straight Arrow Connector 37">
            <a:extLst>
              <a:ext uri="{FF2B5EF4-FFF2-40B4-BE49-F238E27FC236}">
                <a16:creationId xmlns:a16="http://schemas.microsoft.com/office/drawing/2014/main" id="{FB87655C-69FA-C7B4-84DC-40C648BDC03E}"/>
              </a:ext>
            </a:extLst>
          </p:cNvPr>
          <p:cNvCxnSpPr/>
          <p:nvPr/>
        </p:nvCxnSpPr>
        <p:spPr>
          <a:xfrm>
            <a:off x="4283177" y="3814916"/>
            <a:ext cx="0" cy="6095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CEBEBCF7-280C-468A-D75F-E92191453233}"/>
              </a:ext>
            </a:extLst>
          </p:cNvPr>
          <p:cNvCxnSpPr/>
          <p:nvPr/>
        </p:nvCxnSpPr>
        <p:spPr>
          <a:xfrm flipV="1">
            <a:off x="4978809" y="3814916"/>
            <a:ext cx="0" cy="6095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41FD0631-3FCE-9133-FBA6-DA4FD3E95785}"/>
              </a:ext>
            </a:extLst>
          </p:cNvPr>
          <p:cNvSpPr txBox="1"/>
          <p:nvPr/>
        </p:nvSpPr>
        <p:spPr>
          <a:xfrm>
            <a:off x="4978808" y="3988921"/>
            <a:ext cx="1716961" cy="307777"/>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Prediction Results</a:t>
            </a:r>
          </a:p>
        </p:txBody>
      </p:sp>
      <p:sp>
        <p:nvSpPr>
          <p:cNvPr id="42" name="TextBox 41">
            <a:extLst>
              <a:ext uri="{FF2B5EF4-FFF2-40B4-BE49-F238E27FC236}">
                <a16:creationId xmlns:a16="http://schemas.microsoft.com/office/drawing/2014/main" id="{85002936-5D16-22CA-A22C-E8F78594D278}"/>
              </a:ext>
            </a:extLst>
          </p:cNvPr>
          <p:cNvSpPr txBox="1"/>
          <p:nvPr/>
        </p:nvSpPr>
        <p:spPr>
          <a:xfrm>
            <a:off x="3434080" y="734563"/>
            <a:ext cx="2116843" cy="400110"/>
          </a:xfrm>
          <a:prstGeom prst="rect">
            <a:avLst/>
          </a:prstGeom>
          <a:noFill/>
        </p:spPr>
        <p:txBody>
          <a:bodyPr wrap="square">
            <a:spAutoFit/>
          </a:bodyPr>
          <a:lstStyle/>
          <a:p>
            <a:r>
              <a:rPr lang="en-IN" sz="2000" u="sng" dirty="0">
                <a:latin typeface="Times New Roman" panose="02020603050405020304" pitchFamily="18" charset="0"/>
                <a:cs typeface="Times New Roman" panose="02020603050405020304" pitchFamily="18" charset="0"/>
              </a:rPr>
              <a:t>System Overview</a:t>
            </a:r>
          </a:p>
        </p:txBody>
      </p:sp>
      <p:sp>
        <p:nvSpPr>
          <p:cNvPr id="2" name="Google Shape;200;p29">
            <a:extLst>
              <a:ext uri="{FF2B5EF4-FFF2-40B4-BE49-F238E27FC236}">
                <a16:creationId xmlns:a16="http://schemas.microsoft.com/office/drawing/2014/main" id="{280C2565-9A10-64F7-0A8A-8F7472F0590D}"/>
              </a:ext>
            </a:extLst>
          </p:cNvPr>
          <p:cNvSpPr txBox="1"/>
          <p:nvPr/>
        </p:nvSpPr>
        <p:spPr>
          <a:xfrm>
            <a:off x="2834312" y="0"/>
            <a:ext cx="3678248"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METHODOLOGY</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Tree>
    <p:extLst>
      <p:ext uri="{BB962C8B-B14F-4D97-AF65-F5344CB8AC3E}">
        <p14:creationId xmlns:p14="http://schemas.microsoft.com/office/powerpoint/2010/main" val="3799487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9"/>
          <p:cNvSpPr txBox="1"/>
          <p:nvPr/>
        </p:nvSpPr>
        <p:spPr>
          <a:xfrm>
            <a:off x="3357018" y="57911"/>
            <a:ext cx="2429964" cy="5715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ABSTRACT</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
        <p:nvSpPr>
          <p:cNvPr id="201" name="Google Shape;201;p29"/>
          <p:cNvSpPr/>
          <p:nvPr/>
        </p:nvSpPr>
        <p:spPr>
          <a:xfrm>
            <a:off x="376200" y="1083600"/>
            <a:ext cx="8767800" cy="5688900"/>
          </a:xfrm>
          <a:prstGeom prst="rect">
            <a:avLst/>
          </a:prstGeom>
          <a:noFill/>
          <a:ln>
            <a:noFill/>
          </a:ln>
        </p:spPr>
        <p:txBody>
          <a:bodyPr spcFirstLastPara="1" wrap="square" lIns="91425" tIns="45700" rIns="91425" bIns="45700" anchor="t" anchorCtr="0">
            <a:noAutofit/>
          </a:bodyPr>
          <a:lstStyle/>
          <a:p>
            <a:pPr marL="457200" marR="0" lvl="0" indent="-381000" algn="l" rtl="0">
              <a:spcBef>
                <a:spcPts val="0"/>
              </a:spcBef>
              <a:spcAft>
                <a:spcPts val="0"/>
              </a:spcAft>
              <a:buClr>
                <a:srgbClr val="004282"/>
              </a:buClr>
              <a:buSzPts val="2400"/>
              <a:buChar char="●"/>
            </a:pPr>
            <a:endParaRPr sz="2400" b="1" dirty="0">
              <a:solidFill>
                <a:srgbClr val="004282"/>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376200" y="727588"/>
            <a:ext cx="8669001" cy="5719066"/>
          </a:xfrm>
          <a:prstGeom prst="rect">
            <a:avLst/>
          </a:prstGeom>
          <a:noFill/>
        </p:spPr>
        <p:txBody>
          <a:bodyPr wrap="square">
            <a:spAutoFit/>
          </a:bodyPr>
          <a:lstStyle/>
          <a:p>
            <a:pPr algn="just">
              <a:lnSpc>
                <a:spcPct val="150000"/>
              </a:lnSpc>
              <a:spcAft>
                <a:spcPts val="1000"/>
              </a:spcAft>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Agriculture plays a critical role to Indian global economy and contributes a major part to GDP. The yield of a crop is mainly determined by the climatic conditions like temperature, rainfall, soil conditions, and fertilizers. </a:t>
            </a:r>
            <a:r>
              <a:rPr lang="en-IN" sz="1500" dirty="0">
                <a:effectLst/>
                <a:latin typeface="Times New Roman" panose="02020603050405020304" pitchFamily="18" charset="0"/>
                <a:ea typeface="Times New Roman" panose="02020603050405020304" pitchFamily="18" charset="0"/>
                <a:cs typeface="Times New Roman" panose="02020603050405020304" pitchFamily="18" charset="0"/>
              </a:rPr>
              <a:t>In this project a new technique for smart farming where different machine learning algorithms such as KNN Classifier, SVM, Ensembled learning techniques are applied to predict the more profitable crop and suitable fertilizers.</a:t>
            </a: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 Ensemble learning techniques such as Random Forest,  XG Boost works by building a strong learner on many weak learners and they will perform far more better in this prediction problems. Even though we cultivate a best crop and provide a suitable fertilizer some times crops</a:t>
            </a:r>
            <a:r>
              <a:rPr lang="en-US" sz="15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500" dirty="0">
                <a:effectLst/>
                <a:latin typeface="Times New Roman" panose="02020603050405020304" pitchFamily="18" charset="0"/>
                <a:ea typeface="Times New Roman" panose="02020603050405020304" pitchFamily="18" charset="0"/>
                <a:cs typeface="Times New Roman" panose="02020603050405020304" pitchFamily="18" charset="0"/>
              </a:rPr>
              <a:t>may get damaged by their diseases. It is very difficult to identify the diseases in the paddy field. But it can be achieved by applying deep learning techniques with CNN and Transfer learning. </a:t>
            </a:r>
            <a:r>
              <a:rPr lang="en-IN" sz="1500" dirty="0">
                <a:latin typeface="Times New Roman" panose="02020603050405020304" pitchFamily="18" charset="0"/>
                <a:ea typeface="Times New Roman" panose="02020603050405020304" pitchFamily="18" charset="0"/>
                <a:cs typeface="Times New Roman" panose="02020603050405020304" pitchFamily="18" charset="0"/>
              </a:rPr>
              <a:t>If we can detect the disease we can suggest solution according severity of disease by a manual data dictionary. </a:t>
            </a:r>
            <a:r>
              <a:rPr lang="en-IN" sz="1500" dirty="0">
                <a:effectLst/>
                <a:latin typeface="Times New Roman" panose="02020603050405020304" pitchFamily="18" charset="0"/>
                <a:ea typeface="Times New Roman" panose="02020603050405020304" pitchFamily="18" charset="0"/>
                <a:cs typeface="Times New Roman" panose="02020603050405020304" pitchFamily="18" charset="0"/>
              </a:rPr>
              <a:t>Convolutional Networks performs information extraction from images by applying several filters through convolutions and Transfer learning provides pre-trained models built upon large datasets and applies the knowledge acquired from those datasets to solve some other problem. In simple words it is the transfer of knowledge from one experience to solve other problem. Several transfer learning architectures include Efficient Net, </a:t>
            </a:r>
            <a:r>
              <a:rPr lang="en-IN" sz="1500" dirty="0" err="1">
                <a:effectLst/>
                <a:latin typeface="Times New Roman" panose="02020603050405020304" pitchFamily="18" charset="0"/>
                <a:ea typeface="Times New Roman" panose="02020603050405020304" pitchFamily="18" charset="0"/>
                <a:cs typeface="Times New Roman" panose="02020603050405020304" pitchFamily="18" charset="0"/>
              </a:rPr>
              <a:t>ResNet</a:t>
            </a:r>
            <a:r>
              <a:rPr lang="en-IN" sz="1500" dirty="0">
                <a:effectLst/>
                <a:latin typeface="Times New Roman" panose="02020603050405020304" pitchFamily="18" charset="0"/>
                <a:ea typeface="Times New Roman" panose="02020603050405020304" pitchFamily="18" charset="0"/>
                <a:cs typeface="Times New Roman" panose="02020603050405020304" pitchFamily="18" charset="0"/>
              </a:rPr>
              <a:t>, VGG16 Etc. A web application is made up by using Html, CSS, JavaScript and Flask to deploy in a cloud server for all these models to be used in general use case.</a:t>
            </a:r>
          </a:p>
          <a:p>
            <a:pPr algn="just">
              <a:lnSpc>
                <a:spcPct val="150000"/>
              </a:lnSpc>
              <a:spcAft>
                <a:spcPts val="1000"/>
              </a:spcAft>
            </a:pPr>
            <a:r>
              <a:rPr lang="en-US" sz="1500" b="1" dirty="0">
                <a:effectLst/>
                <a:latin typeface="Times New Roman" panose="02020603050405020304" pitchFamily="18" charset="0"/>
                <a:ea typeface="Times New Roman" panose="02020603050405020304" pitchFamily="18" charset="0"/>
                <a:cs typeface="Times New Roman" panose="02020603050405020304" pitchFamily="18" charset="0"/>
              </a:rPr>
              <a:t>Keywords:</a:t>
            </a:r>
            <a:r>
              <a:rPr lang="en-US" sz="1500" spc="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Soil, Fertilizer, Paddy Fields, Machine </a:t>
            </a:r>
            <a:r>
              <a:rPr lang="en-US" sz="1500" spc="5" dirty="0">
                <a:latin typeface="Times New Roman" panose="02020603050405020304" pitchFamily="18" charset="0"/>
                <a:ea typeface="Times New Roman" panose="02020603050405020304" pitchFamily="18" charset="0"/>
                <a:cs typeface="Times New Roman" panose="02020603050405020304" pitchFamily="18" charset="0"/>
              </a:rPr>
              <a:t>L</a:t>
            </a:r>
            <a:r>
              <a:rPr lang="en-US" sz="1500" spc="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earning Algorithms, Deep Learning, Transfer Learning. </a:t>
            </a:r>
            <a:endParaRPr lang="en-IN" sz="15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5A9C5-D055-03D5-C652-679D43A3C495}"/>
              </a:ext>
            </a:extLst>
          </p:cNvPr>
          <p:cNvSpPr/>
          <p:nvPr/>
        </p:nvSpPr>
        <p:spPr>
          <a:xfrm>
            <a:off x="3510115" y="1771927"/>
            <a:ext cx="1769805" cy="44245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Pre-processing</a:t>
            </a:r>
          </a:p>
        </p:txBody>
      </p:sp>
      <p:sp>
        <p:nvSpPr>
          <p:cNvPr id="4" name="Flowchart: Internal Storage 3">
            <a:extLst>
              <a:ext uri="{FF2B5EF4-FFF2-40B4-BE49-F238E27FC236}">
                <a16:creationId xmlns:a16="http://schemas.microsoft.com/office/drawing/2014/main" id="{D93FFE8B-EC7A-3D6A-38AA-04CA7B65ECB3}"/>
              </a:ext>
            </a:extLst>
          </p:cNvPr>
          <p:cNvSpPr/>
          <p:nvPr/>
        </p:nvSpPr>
        <p:spPr>
          <a:xfrm>
            <a:off x="3918153" y="954081"/>
            <a:ext cx="953729" cy="609600"/>
          </a:xfrm>
          <a:prstGeom prst="flowChartInternalStorag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6B787DA7-6410-15B4-A065-A84A8FBFFCFB}"/>
              </a:ext>
            </a:extLst>
          </p:cNvPr>
          <p:cNvSpPr/>
          <p:nvPr/>
        </p:nvSpPr>
        <p:spPr>
          <a:xfrm>
            <a:off x="3510115" y="2743876"/>
            <a:ext cx="1769806"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ML Classification Algorithms</a:t>
            </a:r>
          </a:p>
        </p:txBody>
      </p:sp>
      <p:sp>
        <p:nvSpPr>
          <p:cNvPr id="11" name="Rectangle 10">
            <a:extLst>
              <a:ext uri="{FF2B5EF4-FFF2-40B4-BE49-F238E27FC236}">
                <a16:creationId xmlns:a16="http://schemas.microsoft.com/office/drawing/2014/main" id="{E3A1DE45-AA09-1C8A-F6E6-1B5ADA29ACD8}"/>
              </a:ext>
            </a:extLst>
          </p:cNvPr>
          <p:cNvSpPr/>
          <p:nvPr/>
        </p:nvSpPr>
        <p:spPr>
          <a:xfrm>
            <a:off x="3510115" y="3857041"/>
            <a:ext cx="1769806" cy="4691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Hyper-Parameter Tuning</a:t>
            </a:r>
          </a:p>
        </p:txBody>
      </p:sp>
      <p:sp>
        <p:nvSpPr>
          <p:cNvPr id="12" name="Rectangle 11">
            <a:extLst>
              <a:ext uri="{FF2B5EF4-FFF2-40B4-BE49-F238E27FC236}">
                <a16:creationId xmlns:a16="http://schemas.microsoft.com/office/drawing/2014/main" id="{B697862A-A576-4F12-A5DE-F48B4F9B832C}"/>
              </a:ext>
            </a:extLst>
          </p:cNvPr>
          <p:cNvSpPr/>
          <p:nvPr/>
        </p:nvSpPr>
        <p:spPr>
          <a:xfrm>
            <a:off x="3510115" y="4833134"/>
            <a:ext cx="1769806" cy="3526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Evaluating Models</a:t>
            </a:r>
          </a:p>
        </p:txBody>
      </p:sp>
      <p:sp>
        <p:nvSpPr>
          <p:cNvPr id="13" name="Rectangle 12">
            <a:extLst>
              <a:ext uri="{FF2B5EF4-FFF2-40B4-BE49-F238E27FC236}">
                <a16:creationId xmlns:a16="http://schemas.microsoft.com/office/drawing/2014/main" id="{11685750-98C9-5AF1-5ECB-358EF58C11DB}"/>
              </a:ext>
            </a:extLst>
          </p:cNvPr>
          <p:cNvSpPr/>
          <p:nvPr/>
        </p:nvSpPr>
        <p:spPr>
          <a:xfrm>
            <a:off x="3510115" y="5694228"/>
            <a:ext cx="1769806" cy="3526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Deployment Models</a:t>
            </a:r>
          </a:p>
        </p:txBody>
      </p:sp>
      <p:cxnSp>
        <p:nvCxnSpPr>
          <p:cNvPr id="23" name="Straight Arrow Connector 22">
            <a:extLst>
              <a:ext uri="{FF2B5EF4-FFF2-40B4-BE49-F238E27FC236}">
                <a16:creationId xmlns:a16="http://schemas.microsoft.com/office/drawing/2014/main" id="{569106F7-247B-0907-99A1-07399CEE8F46}"/>
              </a:ext>
            </a:extLst>
          </p:cNvPr>
          <p:cNvCxnSpPr>
            <a:cxnSpLocks/>
            <a:stCxn id="3" idx="2"/>
            <a:endCxn id="10" idx="0"/>
          </p:cNvCxnSpPr>
          <p:nvPr/>
        </p:nvCxnSpPr>
        <p:spPr>
          <a:xfrm>
            <a:off x="4395018" y="2214378"/>
            <a:ext cx="0" cy="52949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a:extLst>
              <a:ext uri="{FF2B5EF4-FFF2-40B4-BE49-F238E27FC236}">
                <a16:creationId xmlns:a16="http://schemas.microsoft.com/office/drawing/2014/main" id="{8F3EF24F-29BC-3992-769A-AC5EA66EB527}"/>
              </a:ext>
            </a:extLst>
          </p:cNvPr>
          <p:cNvCxnSpPr>
            <a:stCxn id="10" idx="2"/>
            <a:endCxn id="11" idx="0"/>
          </p:cNvCxnSpPr>
          <p:nvPr/>
        </p:nvCxnSpPr>
        <p:spPr>
          <a:xfrm>
            <a:off x="4395018" y="3353476"/>
            <a:ext cx="0" cy="5035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8FC62A1D-4A4D-CE16-B898-AF4FA96C137C}"/>
              </a:ext>
            </a:extLst>
          </p:cNvPr>
          <p:cNvCxnSpPr>
            <a:stCxn id="11" idx="2"/>
            <a:endCxn id="12" idx="0"/>
          </p:cNvCxnSpPr>
          <p:nvPr/>
        </p:nvCxnSpPr>
        <p:spPr>
          <a:xfrm>
            <a:off x="4395018" y="4326195"/>
            <a:ext cx="0" cy="5069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65D34C8-F855-8694-8627-DD6C4E7585E1}"/>
              </a:ext>
            </a:extLst>
          </p:cNvPr>
          <p:cNvCxnSpPr>
            <a:stCxn id="12" idx="2"/>
            <a:endCxn id="13" idx="0"/>
          </p:cNvCxnSpPr>
          <p:nvPr/>
        </p:nvCxnSpPr>
        <p:spPr>
          <a:xfrm>
            <a:off x="4395018" y="5185747"/>
            <a:ext cx="0" cy="5084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37AEAED0-13C5-0096-1AFD-B1A6197D1C1D}"/>
              </a:ext>
            </a:extLst>
          </p:cNvPr>
          <p:cNvSpPr txBox="1"/>
          <p:nvPr/>
        </p:nvSpPr>
        <p:spPr>
          <a:xfrm>
            <a:off x="4039255" y="666525"/>
            <a:ext cx="1268362" cy="307777"/>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Dataset</a:t>
            </a:r>
          </a:p>
        </p:txBody>
      </p:sp>
      <p:sp>
        <p:nvSpPr>
          <p:cNvPr id="7" name="TextBox 6">
            <a:extLst>
              <a:ext uri="{FF2B5EF4-FFF2-40B4-BE49-F238E27FC236}">
                <a16:creationId xmlns:a16="http://schemas.microsoft.com/office/drawing/2014/main" id="{0235CBAA-21E9-C1E1-383C-B70B891189A7}"/>
              </a:ext>
            </a:extLst>
          </p:cNvPr>
          <p:cNvSpPr txBox="1"/>
          <p:nvPr/>
        </p:nvSpPr>
        <p:spPr>
          <a:xfrm>
            <a:off x="2552699" y="6247545"/>
            <a:ext cx="4038600" cy="307777"/>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Pipeline for Crop and Fertilizer recommendation</a:t>
            </a:r>
          </a:p>
        </p:txBody>
      </p:sp>
      <p:sp>
        <p:nvSpPr>
          <p:cNvPr id="6" name="Google Shape;200;p29">
            <a:extLst>
              <a:ext uri="{FF2B5EF4-FFF2-40B4-BE49-F238E27FC236}">
                <a16:creationId xmlns:a16="http://schemas.microsoft.com/office/drawing/2014/main" id="{D8A8E0C1-5DB2-1A72-EC58-352A8B739547}"/>
              </a:ext>
            </a:extLst>
          </p:cNvPr>
          <p:cNvSpPr txBox="1"/>
          <p:nvPr/>
        </p:nvSpPr>
        <p:spPr>
          <a:xfrm>
            <a:off x="2834312" y="0"/>
            <a:ext cx="3678248"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METHODOLOGY</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cxnSp>
        <p:nvCxnSpPr>
          <p:cNvPr id="9" name="Straight Arrow Connector 8">
            <a:extLst>
              <a:ext uri="{FF2B5EF4-FFF2-40B4-BE49-F238E27FC236}">
                <a16:creationId xmlns:a16="http://schemas.microsoft.com/office/drawing/2014/main" id="{613AA477-9629-5002-0EAC-B7B48AA0AC75}"/>
              </a:ext>
            </a:extLst>
          </p:cNvPr>
          <p:cNvCxnSpPr>
            <a:stCxn id="4" idx="2"/>
            <a:endCxn id="3" idx="0"/>
          </p:cNvCxnSpPr>
          <p:nvPr/>
        </p:nvCxnSpPr>
        <p:spPr>
          <a:xfrm>
            <a:off x="4395018" y="1563681"/>
            <a:ext cx="0" cy="2082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81936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49CA6A-3E38-DF25-7E68-B81D52F03F3C}"/>
              </a:ext>
            </a:extLst>
          </p:cNvPr>
          <p:cNvSpPr txBox="1"/>
          <p:nvPr/>
        </p:nvSpPr>
        <p:spPr>
          <a:xfrm>
            <a:off x="441399" y="797510"/>
            <a:ext cx="8495071" cy="3016210"/>
          </a:xfrm>
          <a:prstGeom prst="rect">
            <a:avLst/>
          </a:prstGeom>
          <a:noFill/>
        </p:spPr>
        <p:txBody>
          <a:bodyPr wrap="square">
            <a:spAutoFit/>
          </a:bodyPr>
          <a:lstStyle/>
          <a:p>
            <a:pPr marL="285750" indent="-285750" algn="just">
              <a:spcAft>
                <a:spcPts val="1200"/>
              </a:spcAft>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Dataset has been collected from Kaggle and it is partitioned into Training (80%) and Testing(20%) set.</a:t>
            </a:r>
          </a:p>
          <a:p>
            <a:pPr algn="just">
              <a:spcAft>
                <a:spcPts val="1200"/>
              </a:spcAft>
            </a:pPr>
            <a:r>
              <a:rPr lang="en-US" sz="1500" dirty="0">
                <a:latin typeface="Times New Roman" panose="02020603050405020304" pitchFamily="18" charset="0"/>
                <a:cs typeface="Times New Roman" panose="02020603050405020304" pitchFamily="18" charset="0"/>
              </a:rPr>
              <a:t>	Size of dataset : ( 2200 , 8 )  </a:t>
            </a:r>
          </a:p>
          <a:p>
            <a:pPr marL="285750" indent="-285750" algn="just">
              <a:spcAft>
                <a:spcPts val="1200"/>
              </a:spcAft>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Data Analysis and Preprocessing : </a:t>
            </a:r>
          </a:p>
          <a:p>
            <a:pPr algn="just">
              <a:spcAft>
                <a:spcPts val="1200"/>
              </a:spcAft>
            </a:pPr>
            <a:r>
              <a:rPr lang="en-US" sz="1500" dirty="0">
                <a:latin typeface="Times New Roman" panose="02020603050405020304" pitchFamily="18" charset="0"/>
                <a:cs typeface="Times New Roman" panose="02020603050405020304" pitchFamily="18" charset="0"/>
              </a:rPr>
              <a:t>	Univariate Analysis, Bivariate Analysis, Multi variate Analysis</a:t>
            </a:r>
          </a:p>
          <a:p>
            <a:pPr algn="just">
              <a:spcAft>
                <a:spcPts val="1200"/>
              </a:spcAft>
            </a:pPr>
            <a:r>
              <a:rPr lang="en-US" sz="1500" b="0" i="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Handling missing values</a:t>
            </a:r>
            <a:r>
              <a:rPr lang="en-US" sz="1500" dirty="0">
                <a:latin typeface="Times New Roman" panose="02020603050405020304" pitchFamily="18" charset="0"/>
                <a:ea typeface="Arial" panose="020B0604020202020204" pitchFamily="34" charset="0"/>
                <a:cs typeface="Times New Roman" panose="02020603050405020304" pitchFamily="18" charset="0"/>
              </a:rPr>
              <a:t>, </a:t>
            </a:r>
            <a:r>
              <a:rPr lang="en-US" sz="1500" b="0" i="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Label encoding</a:t>
            </a:r>
            <a:endParaRPr lang="en-IN" sz="1500" dirty="0">
              <a:effectLst/>
              <a:latin typeface="Times New Roman" panose="02020603050405020304" pitchFamily="18" charset="0"/>
              <a:cs typeface="Times New Roman" panose="02020603050405020304" pitchFamily="18" charset="0"/>
            </a:endParaRPr>
          </a:p>
          <a:p>
            <a:pPr marL="342900" marR="0" indent="-342900" algn="just" rtl="0">
              <a:spcBef>
                <a:spcPts val="0"/>
              </a:spcBef>
              <a:spcAft>
                <a:spcPts val="1200"/>
              </a:spcAft>
              <a:buFont typeface="Arial" panose="020B0604020202020204" pitchFamily="34" charset="0"/>
              <a:buChar char="•"/>
            </a:pPr>
            <a:r>
              <a:rPr lang="en-US" sz="1500" b="0" i="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Model building : KNN Classifier, </a:t>
            </a:r>
            <a:r>
              <a:rPr lang="en-US" sz="1500" b="0" i="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XGBoost</a:t>
            </a:r>
            <a:r>
              <a:rPr lang="en-US" sz="1500" b="0" i="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Random Forest, Decision Tree.</a:t>
            </a:r>
          </a:p>
          <a:p>
            <a:pPr lvl="1" algn="just">
              <a:spcAft>
                <a:spcPts val="1200"/>
              </a:spcAft>
            </a:pPr>
            <a:r>
              <a:rPr lang="en-IN" sz="1500" dirty="0">
                <a:latin typeface="Times New Roman" panose="02020603050405020304" pitchFamily="18" charset="0"/>
                <a:cs typeface="Times New Roman" panose="02020603050405020304" pitchFamily="18" charset="0"/>
              </a:rPr>
              <a:t>	Pipeline from sklearn is used for above process in a sequential automatic way</a:t>
            </a:r>
            <a:endParaRPr lang="en-IN" sz="1500" dirty="0">
              <a:effectLst/>
              <a:latin typeface="Times New Roman" panose="02020603050405020304" pitchFamily="18" charset="0"/>
              <a:cs typeface="Times New Roman" panose="02020603050405020304" pitchFamily="18" charset="0"/>
            </a:endParaRPr>
          </a:p>
          <a:p>
            <a:pPr marL="285750" marR="0" indent="-285750" algn="just" rtl="0">
              <a:spcBef>
                <a:spcPts val="0"/>
              </a:spcBef>
              <a:spcAft>
                <a:spcPts val="1200"/>
              </a:spcAft>
              <a:buFont typeface="Arial" panose="020B0604020202020204" pitchFamily="34" charset="0"/>
              <a:buChar char="•"/>
            </a:pPr>
            <a:r>
              <a:rPr lang="en-US" sz="1500" b="0" i="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Hyper-parameter tuning by using GridSearchCV</a:t>
            </a:r>
            <a:endParaRPr lang="en-IN" sz="1500" dirty="0">
              <a:effectLst/>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6791309F-014B-6767-21A7-7D0DC59246E9}"/>
              </a:ext>
            </a:extLst>
          </p:cNvPr>
          <p:cNvPicPr>
            <a:picLocks noChangeAspect="1"/>
          </p:cNvPicPr>
          <p:nvPr/>
        </p:nvPicPr>
        <p:blipFill>
          <a:blip r:embed="rId2"/>
          <a:stretch>
            <a:fillRect/>
          </a:stretch>
        </p:blipFill>
        <p:spPr>
          <a:xfrm>
            <a:off x="1759900" y="3884930"/>
            <a:ext cx="5624200" cy="2313848"/>
          </a:xfrm>
          <a:prstGeom prst="rect">
            <a:avLst/>
          </a:prstGeom>
        </p:spPr>
      </p:pic>
      <p:sp>
        <p:nvSpPr>
          <p:cNvPr id="3" name="TextBox 2">
            <a:extLst>
              <a:ext uri="{FF2B5EF4-FFF2-40B4-BE49-F238E27FC236}">
                <a16:creationId xmlns:a16="http://schemas.microsoft.com/office/drawing/2014/main" id="{0D26DCF6-8D42-7F51-CE99-B31047A8D9B0}"/>
              </a:ext>
            </a:extLst>
          </p:cNvPr>
          <p:cNvSpPr txBox="1"/>
          <p:nvPr/>
        </p:nvSpPr>
        <p:spPr>
          <a:xfrm>
            <a:off x="3892363" y="6153045"/>
            <a:ext cx="1359273" cy="307777"/>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Crops Dataset</a:t>
            </a:r>
          </a:p>
        </p:txBody>
      </p:sp>
      <p:sp>
        <p:nvSpPr>
          <p:cNvPr id="5" name="Google Shape;200;p29">
            <a:extLst>
              <a:ext uri="{FF2B5EF4-FFF2-40B4-BE49-F238E27FC236}">
                <a16:creationId xmlns:a16="http://schemas.microsoft.com/office/drawing/2014/main" id="{999AB3EC-326D-EB0A-FAC9-15DA8AF12D30}"/>
              </a:ext>
            </a:extLst>
          </p:cNvPr>
          <p:cNvSpPr txBox="1"/>
          <p:nvPr/>
        </p:nvSpPr>
        <p:spPr>
          <a:xfrm>
            <a:off x="2834312" y="0"/>
            <a:ext cx="3678248"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METHODOLOGY</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Tree>
    <p:extLst>
      <p:ext uri="{BB962C8B-B14F-4D97-AF65-F5344CB8AC3E}">
        <p14:creationId xmlns:p14="http://schemas.microsoft.com/office/powerpoint/2010/main" val="4022401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02FCEF-BA70-B6DE-23B8-C2B64E2007F1}"/>
              </a:ext>
            </a:extLst>
          </p:cNvPr>
          <p:cNvPicPr>
            <a:picLocks noChangeAspect="1"/>
          </p:cNvPicPr>
          <p:nvPr/>
        </p:nvPicPr>
        <p:blipFill>
          <a:blip r:embed="rId2"/>
          <a:stretch>
            <a:fillRect/>
          </a:stretch>
        </p:blipFill>
        <p:spPr>
          <a:xfrm>
            <a:off x="658760" y="1170473"/>
            <a:ext cx="7826477" cy="1949094"/>
          </a:xfrm>
          <a:prstGeom prst="rect">
            <a:avLst/>
          </a:prstGeom>
        </p:spPr>
      </p:pic>
      <p:sp>
        <p:nvSpPr>
          <p:cNvPr id="7" name="TextBox 6">
            <a:extLst>
              <a:ext uri="{FF2B5EF4-FFF2-40B4-BE49-F238E27FC236}">
                <a16:creationId xmlns:a16="http://schemas.microsoft.com/office/drawing/2014/main" id="{6E74CC9A-2723-5909-2322-B1BCD1242EC0}"/>
              </a:ext>
            </a:extLst>
          </p:cNvPr>
          <p:cNvSpPr txBox="1"/>
          <p:nvPr/>
        </p:nvSpPr>
        <p:spPr>
          <a:xfrm>
            <a:off x="521109" y="3598086"/>
            <a:ext cx="8440993" cy="2936253"/>
          </a:xfrm>
          <a:prstGeom prst="rect">
            <a:avLst/>
          </a:prstGeom>
          <a:noFill/>
        </p:spPr>
        <p:txBody>
          <a:bodyPr wrap="square">
            <a:spAutoFit/>
          </a:bodyPr>
          <a:lstStyle/>
          <a:p>
            <a:pPr marL="283464" marR="0" indent="-283464" algn="just" rtl="0">
              <a:lnSpc>
                <a:spcPct val="150000"/>
              </a:lnSpc>
              <a:spcBef>
                <a:spcPts val="0"/>
              </a:spcBef>
              <a:spcAft>
                <a:spcPts val="1200"/>
              </a:spcAft>
              <a:buClr>
                <a:srgbClr val="000000"/>
              </a:buClr>
              <a:buSzPts val="1400"/>
              <a:buFont typeface="Arial" panose="020B0604020202020204" pitchFamily="34" charset="0"/>
              <a:buChar char="•"/>
            </a:pPr>
            <a:r>
              <a:rPr lang="en-IN" sz="1500" dirty="0">
                <a:effectLst/>
                <a:latin typeface="Times New Roman" panose="02020603050405020304" pitchFamily="18" charset="0"/>
                <a:cs typeface="Times New Roman" panose="02020603050405020304" pitchFamily="18" charset="0"/>
              </a:rPr>
              <a:t>Dataset is not balanced and we used Over sampling method by using SMOTE (Synthetic Minority Oversampling Technique ). </a:t>
            </a:r>
          </a:p>
          <a:p>
            <a:pPr marL="283464" marR="0" indent="-283464" algn="just" rtl="0">
              <a:lnSpc>
                <a:spcPct val="150000"/>
              </a:lnSpc>
              <a:spcBef>
                <a:spcPts val="0"/>
              </a:spcBef>
              <a:spcAft>
                <a:spcPts val="1200"/>
              </a:spcAft>
              <a:buClr>
                <a:srgbClr val="000000"/>
              </a:buClr>
              <a:buSzPts val="1400"/>
              <a:buFont typeface="Arial" panose="020B0604020202020204" pitchFamily="34" charset="0"/>
              <a:buChar char="•"/>
            </a:pPr>
            <a:r>
              <a:rPr lang="en-IN" sz="1500" dirty="0">
                <a:latin typeface="Times New Roman" panose="02020603050405020304" pitchFamily="18" charset="0"/>
                <a:cs typeface="Times New Roman" panose="02020603050405020304" pitchFamily="18" charset="0"/>
              </a:rPr>
              <a:t>Models for classification : SVM , XGBoost, Random Forest.</a:t>
            </a:r>
          </a:p>
          <a:p>
            <a:pPr marR="0" algn="just" rtl="0">
              <a:lnSpc>
                <a:spcPct val="150000"/>
              </a:lnSpc>
              <a:spcBef>
                <a:spcPts val="0"/>
              </a:spcBef>
              <a:spcAft>
                <a:spcPts val="1200"/>
              </a:spcAft>
              <a:buClr>
                <a:srgbClr val="000000"/>
              </a:buClr>
              <a:buSzPts val="1400"/>
            </a:pPr>
            <a:r>
              <a:rPr lang="en-IN" sz="1500" dirty="0">
                <a:latin typeface="Times New Roman" panose="02020603050405020304" pitchFamily="18" charset="0"/>
                <a:cs typeface="Times New Roman" panose="02020603050405020304" pitchFamily="18" charset="0"/>
              </a:rPr>
              <a:t>As both of them are classification problems the Random Forest model performed very better and gave 99% Accuracy on both the datasets. Among all the other models and we have selected the Random Forest Model for deployment.</a:t>
            </a:r>
          </a:p>
          <a:p>
            <a:pPr marR="0" algn="just" rtl="0">
              <a:lnSpc>
                <a:spcPct val="150000"/>
              </a:lnSpc>
              <a:spcBef>
                <a:spcPts val="0"/>
              </a:spcBef>
              <a:spcAft>
                <a:spcPts val="1200"/>
              </a:spcAft>
              <a:buClr>
                <a:srgbClr val="000000"/>
              </a:buClr>
              <a:buSzPts val="1400"/>
            </a:pPr>
            <a:endParaRPr lang="en-IN" sz="15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FE67C26-55D7-EDFC-04CB-5104A4CB40F9}"/>
              </a:ext>
            </a:extLst>
          </p:cNvPr>
          <p:cNvSpPr txBox="1"/>
          <p:nvPr/>
        </p:nvSpPr>
        <p:spPr>
          <a:xfrm>
            <a:off x="3855474" y="3259914"/>
            <a:ext cx="1649361" cy="307777"/>
          </a:xfrm>
          <a:prstGeom prst="rect">
            <a:avLst/>
          </a:prstGeom>
          <a:noFill/>
        </p:spPr>
        <p:txBody>
          <a:bodyPr wrap="square">
            <a:spAutoFit/>
          </a:bodyPr>
          <a:lstStyle/>
          <a:p>
            <a:r>
              <a:rPr lang="en-IN" dirty="0"/>
              <a:t>Fertilizers Dataset</a:t>
            </a:r>
          </a:p>
        </p:txBody>
      </p:sp>
      <p:sp>
        <p:nvSpPr>
          <p:cNvPr id="5" name="Google Shape;200;p29">
            <a:extLst>
              <a:ext uri="{FF2B5EF4-FFF2-40B4-BE49-F238E27FC236}">
                <a16:creationId xmlns:a16="http://schemas.microsoft.com/office/drawing/2014/main" id="{50C9726F-FD17-8FC9-6E99-C15F42B4457B}"/>
              </a:ext>
            </a:extLst>
          </p:cNvPr>
          <p:cNvSpPr txBox="1"/>
          <p:nvPr/>
        </p:nvSpPr>
        <p:spPr>
          <a:xfrm>
            <a:off x="2834312" y="-40640"/>
            <a:ext cx="3678248"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METHODOLOGY</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Tree>
    <p:extLst>
      <p:ext uri="{BB962C8B-B14F-4D97-AF65-F5344CB8AC3E}">
        <p14:creationId xmlns:p14="http://schemas.microsoft.com/office/powerpoint/2010/main" val="538668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8A603FB-7FFC-83A4-D00C-053A0151397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sp>
        <p:nvSpPr>
          <p:cNvPr id="6" name="TextBox 5">
            <a:extLst>
              <a:ext uri="{FF2B5EF4-FFF2-40B4-BE49-F238E27FC236}">
                <a16:creationId xmlns:a16="http://schemas.microsoft.com/office/drawing/2014/main" id="{E65DF30A-7E69-4369-D571-8D9B50C6189F}"/>
              </a:ext>
            </a:extLst>
          </p:cNvPr>
          <p:cNvSpPr txBox="1"/>
          <p:nvPr/>
        </p:nvSpPr>
        <p:spPr>
          <a:xfrm>
            <a:off x="2920180" y="666385"/>
            <a:ext cx="3303639" cy="498663"/>
          </a:xfrm>
          <a:prstGeom prst="rect">
            <a:avLst/>
          </a:prstGeom>
          <a:noFill/>
        </p:spPr>
        <p:txBody>
          <a:bodyPr wrap="square">
            <a:spAutoFit/>
          </a:bodyPr>
          <a:lstStyle/>
          <a:p>
            <a:pPr marR="0" algn="ctr" rtl="0">
              <a:lnSpc>
                <a:spcPct val="150000"/>
              </a:lnSpc>
              <a:spcBef>
                <a:spcPts val="0"/>
              </a:spcBef>
              <a:spcAft>
                <a:spcPts val="1200"/>
              </a:spcAft>
              <a:buClr>
                <a:srgbClr val="000000"/>
              </a:buClr>
              <a:buSzPts val="1400"/>
            </a:pPr>
            <a:r>
              <a:rPr lang="en-US" sz="2000" b="1" dirty="0">
                <a:effectLst/>
                <a:latin typeface="Times New Roman" panose="02020603050405020304" pitchFamily="18" charset="0"/>
                <a:cs typeface="Times New Roman" panose="02020603050405020304" pitchFamily="18" charset="0"/>
              </a:rPr>
              <a:t>Paddy </a:t>
            </a:r>
            <a:r>
              <a:rPr lang="en-US" sz="2000" b="1" dirty="0">
                <a:latin typeface="Times New Roman" panose="02020603050405020304" pitchFamily="18" charset="0"/>
                <a:cs typeface="Times New Roman" panose="02020603050405020304" pitchFamily="18" charset="0"/>
              </a:rPr>
              <a:t>diseases classification</a:t>
            </a:r>
            <a:endParaRPr lang="en-IN" sz="2000" b="1" dirty="0">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851EDE9-9A45-E372-28DD-88F62E7EB7A3}"/>
              </a:ext>
            </a:extLst>
          </p:cNvPr>
          <p:cNvSpPr txBox="1"/>
          <p:nvPr/>
        </p:nvSpPr>
        <p:spPr>
          <a:xfrm>
            <a:off x="491613" y="1185143"/>
            <a:ext cx="8347587" cy="397096"/>
          </a:xfrm>
          <a:prstGeom prst="rect">
            <a:avLst/>
          </a:prstGeom>
          <a:noFill/>
        </p:spPr>
        <p:txBody>
          <a:bodyPr wrap="square">
            <a:spAutoFit/>
          </a:bodyPr>
          <a:lstStyle/>
          <a:p>
            <a:pPr marR="0" algn="just" rtl="0">
              <a:lnSpc>
                <a:spcPct val="150000"/>
              </a:lnSpc>
              <a:spcBef>
                <a:spcPts val="0"/>
              </a:spcBef>
              <a:spcAft>
                <a:spcPts val="1200"/>
              </a:spcAft>
              <a:buClr>
                <a:srgbClr val="000000"/>
              </a:buClr>
              <a:buSzPts val="1400"/>
            </a:pPr>
            <a:r>
              <a:rPr lang="en-US" sz="1500" dirty="0">
                <a:effectLst/>
                <a:latin typeface="Times New Roman" panose="02020603050405020304" pitchFamily="18" charset="0"/>
                <a:cs typeface="Times New Roman" panose="02020603050405020304" pitchFamily="18" charset="0"/>
              </a:rPr>
              <a:t>This module </a:t>
            </a:r>
            <a:r>
              <a:rPr lang="en-US" sz="1500" dirty="0">
                <a:latin typeface="Times New Roman" panose="02020603050405020304" pitchFamily="18" charset="0"/>
                <a:cs typeface="Times New Roman" panose="02020603050405020304" pitchFamily="18" charset="0"/>
              </a:rPr>
              <a:t>will focus on disease classification in the paddy fields by taking their images as an input </a:t>
            </a:r>
            <a:endParaRPr lang="en-IN" sz="1500" dirty="0">
              <a:effectLst/>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4FBA9168-6318-CD2F-29FA-B42423D1ED7D}"/>
              </a:ext>
            </a:extLst>
          </p:cNvPr>
          <p:cNvPicPr>
            <a:picLocks noChangeAspect="1"/>
          </p:cNvPicPr>
          <p:nvPr/>
        </p:nvPicPr>
        <p:blipFill rotWithShape="1">
          <a:blip r:embed="rId2"/>
          <a:srcRect t="2068" b="-1"/>
          <a:stretch/>
        </p:blipFill>
        <p:spPr>
          <a:xfrm>
            <a:off x="5178550" y="1711653"/>
            <a:ext cx="3660650" cy="3434693"/>
          </a:xfrm>
          <a:prstGeom prst="rect">
            <a:avLst/>
          </a:prstGeom>
        </p:spPr>
      </p:pic>
      <p:sp>
        <p:nvSpPr>
          <p:cNvPr id="12" name="TextBox 11">
            <a:extLst>
              <a:ext uri="{FF2B5EF4-FFF2-40B4-BE49-F238E27FC236}">
                <a16:creationId xmlns:a16="http://schemas.microsoft.com/office/drawing/2014/main" id="{5AC03FE9-4A79-8684-AFCB-7B94D0B3FFFF}"/>
              </a:ext>
            </a:extLst>
          </p:cNvPr>
          <p:cNvSpPr txBox="1"/>
          <p:nvPr/>
        </p:nvSpPr>
        <p:spPr>
          <a:xfrm>
            <a:off x="491613" y="1602334"/>
            <a:ext cx="4611329" cy="2769989"/>
          </a:xfrm>
          <a:prstGeom prst="rect">
            <a:avLst/>
          </a:prstGeom>
          <a:noFill/>
        </p:spPr>
        <p:txBody>
          <a:bodyPr wrap="square">
            <a:spAutoFit/>
          </a:bodyPr>
          <a:lstStyle/>
          <a:p>
            <a:pPr marR="0" algn="just" rtl="0">
              <a:spcBef>
                <a:spcPts val="0"/>
              </a:spcBef>
              <a:spcAft>
                <a:spcPts val="1200"/>
              </a:spcAft>
              <a:buClr>
                <a:srgbClr val="000000"/>
              </a:buClr>
              <a:buSzPts val="1400"/>
            </a:pPr>
            <a:r>
              <a:rPr lang="en-US" sz="1800" b="1" dirty="0">
                <a:effectLst/>
                <a:latin typeface="Times New Roman" panose="02020603050405020304" pitchFamily="18" charset="0"/>
                <a:cs typeface="Times New Roman" panose="02020603050405020304" pitchFamily="18" charset="0"/>
              </a:rPr>
              <a:t>Dataset description</a:t>
            </a:r>
          </a:p>
          <a:p>
            <a:pPr marR="0" algn="just" rtl="0">
              <a:spcBef>
                <a:spcPts val="0"/>
              </a:spcBef>
              <a:spcAft>
                <a:spcPts val="1200"/>
              </a:spcAft>
              <a:buClr>
                <a:srgbClr val="000000"/>
              </a:buClr>
              <a:buSzPts val="1400"/>
            </a:pPr>
            <a:r>
              <a:rPr lang="en-US" sz="1600" dirty="0">
                <a:latin typeface="Times New Roman" panose="02020603050405020304" pitchFamily="18" charset="0"/>
                <a:cs typeface="Times New Roman" panose="02020603050405020304" pitchFamily="18" charset="0"/>
              </a:rPr>
              <a:t>Source : Kaggle ( Plant Doctor )</a:t>
            </a:r>
          </a:p>
          <a:p>
            <a:pPr marR="0" algn="just" rtl="0">
              <a:spcBef>
                <a:spcPts val="0"/>
              </a:spcBef>
              <a:spcAft>
                <a:spcPts val="1200"/>
              </a:spcAft>
              <a:buClr>
                <a:srgbClr val="000000"/>
              </a:buClr>
              <a:buSzPts val="1400"/>
            </a:pPr>
            <a:r>
              <a:rPr lang="en-US" sz="1600" dirty="0">
                <a:latin typeface="Times New Roman" panose="02020603050405020304" pitchFamily="18" charset="0"/>
                <a:cs typeface="Times New Roman" panose="02020603050405020304" pitchFamily="18" charset="0"/>
              </a:rPr>
              <a:t>No. of images : 10407 Images</a:t>
            </a:r>
          </a:p>
          <a:p>
            <a:pPr marR="0" algn="just" rtl="0">
              <a:spcBef>
                <a:spcPts val="0"/>
              </a:spcBef>
              <a:spcAft>
                <a:spcPts val="1200"/>
              </a:spcAft>
              <a:buClr>
                <a:srgbClr val="000000"/>
              </a:buClr>
              <a:buSzPts val="1400"/>
            </a:pPr>
            <a:r>
              <a:rPr lang="en-US" sz="1600" dirty="0">
                <a:effectLst/>
                <a:latin typeface="Times New Roman" panose="02020603050405020304" pitchFamily="18" charset="0"/>
                <a:cs typeface="Times New Roman" panose="02020603050405020304" pitchFamily="18" charset="0"/>
              </a:rPr>
              <a:t>No. of classes : </a:t>
            </a:r>
            <a:r>
              <a:rPr lang="en-IN" sz="1600" dirty="0">
                <a:latin typeface="Times New Roman" panose="02020603050405020304" pitchFamily="18" charset="0"/>
                <a:cs typeface="Times New Roman" panose="02020603050405020304" pitchFamily="18" charset="0"/>
              </a:rPr>
              <a:t> 10</a:t>
            </a:r>
          </a:p>
          <a:p>
            <a:pPr marR="0" algn="just" rtl="0">
              <a:spcBef>
                <a:spcPts val="0"/>
              </a:spcBef>
              <a:spcAft>
                <a:spcPts val="1200"/>
              </a:spcAft>
              <a:buClr>
                <a:srgbClr val="000000"/>
              </a:buClr>
              <a:buSzPts val="1400"/>
            </a:pPr>
            <a:r>
              <a:rPr lang="en-IN" sz="1600" dirty="0">
                <a:effectLst/>
                <a:latin typeface="Times New Roman" panose="02020603050405020304" pitchFamily="18" charset="0"/>
                <a:cs typeface="Times New Roman" panose="02020603050405020304" pitchFamily="18" charset="0"/>
              </a:rPr>
              <a:t>Train Set size  = 8326 Images  (80%)</a:t>
            </a:r>
          </a:p>
          <a:p>
            <a:pPr marR="0" algn="just" rtl="0">
              <a:spcBef>
                <a:spcPts val="0"/>
              </a:spcBef>
              <a:spcAft>
                <a:spcPts val="1200"/>
              </a:spcAft>
              <a:buClr>
                <a:srgbClr val="000000"/>
              </a:buClr>
              <a:buSzPts val="1400"/>
            </a:pPr>
            <a:r>
              <a:rPr lang="en-IN" sz="1600" dirty="0">
                <a:effectLst/>
                <a:latin typeface="Times New Roman" panose="02020603050405020304" pitchFamily="18" charset="0"/>
                <a:cs typeface="Times New Roman" panose="02020603050405020304" pitchFamily="18" charset="0"/>
              </a:rPr>
              <a:t>Validation Set = 1040 Images  (10%)</a:t>
            </a:r>
          </a:p>
          <a:p>
            <a:pPr marR="0" algn="just" rtl="0">
              <a:spcBef>
                <a:spcPts val="0"/>
              </a:spcBef>
              <a:spcAft>
                <a:spcPts val="1200"/>
              </a:spcAft>
              <a:buClr>
                <a:srgbClr val="000000"/>
              </a:buClr>
              <a:buSzPts val="1400"/>
            </a:pPr>
            <a:r>
              <a:rPr lang="en-IN" sz="1600" dirty="0">
                <a:latin typeface="Times New Roman" panose="02020603050405020304" pitchFamily="18" charset="0"/>
                <a:cs typeface="Times New Roman" panose="02020603050405020304" pitchFamily="18" charset="0"/>
              </a:rPr>
              <a:t>Test set 	      = 1040</a:t>
            </a:r>
            <a:r>
              <a:rPr lang="en-IN" sz="1600" dirty="0">
                <a:effectLst/>
                <a:latin typeface="Times New Roman" panose="02020603050405020304" pitchFamily="18" charset="0"/>
                <a:cs typeface="Times New Roman" panose="02020603050405020304" pitchFamily="18" charset="0"/>
              </a:rPr>
              <a:t> Images   (10%)</a:t>
            </a:r>
          </a:p>
        </p:txBody>
      </p:sp>
      <p:sp>
        <p:nvSpPr>
          <p:cNvPr id="3" name="TextBox 2">
            <a:extLst>
              <a:ext uri="{FF2B5EF4-FFF2-40B4-BE49-F238E27FC236}">
                <a16:creationId xmlns:a16="http://schemas.microsoft.com/office/drawing/2014/main" id="{A3C9C0C7-BE07-E025-91BB-EC5FD956056A}"/>
              </a:ext>
            </a:extLst>
          </p:cNvPr>
          <p:cNvSpPr txBox="1"/>
          <p:nvPr/>
        </p:nvSpPr>
        <p:spPr>
          <a:xfrm>
            <a:off x="481779" y="4671569"/>
            <a:ext cx="8180440" cy="2000548"/>
          </a:xfrm>
          <a:prstGeom prst="rect">
            <a:avLst/>
          </a:prstGeom>
          <a:noFill/>
        </p:spPr>
        <p:txBody>
          <a:bodyPr wrap="square">
            <a:spAutoFit/>
          </a:bodyPr>
          <a:lstStyle/>
          <a:p>
            <a:pPr marR="0" algn="just" rtl="0">
              <a:spcBef>
                <a:spcPts val="0"/>
              </a:spcBef>
              <a:spcAft>
                <a:spcPts val="1200"/>
              </a:spcAft>
              <a:buClr>
                <a:srgbClr val="000000"/>
              </a:buClr>
              <a:buSzPts val="1400"/>
            </a:pPr>
            <a:r>
              <a:rPr lang="en-IN" sz="1600" dirty="0">
                <a:latin typeface="Times New Roman" panose="02020603050405020304" pitchFamily="18" charset="0"/>
                <a:cs typeface="Times New Roman" panose="02020603050405020304" pitchFamily="18" charset="0"/>
              </a:rPr>
              <a:t>The dataset consists of totally 10 types of disease</a:t>
            </a:r>
          </a:p>
          <a:p>
            <a:pPr marR="0" algn="just" rtl="0">
              <a:spcBef>
                <a:spcPts val="0"/>
              </a:spcBef>
              <a:spcAft>
                <a:spcPts val="1200"/>
              </a:spcAft>
              <a:buClr>
                <a:srgbClr val="000000"/>
              </a:buClr>
              <a:buSzPts val="1400"/>
            </a:pPr>
            <a:r>
              <a:rPr lang="en-IN" sz="1600" dirty="0">
                <a:latin typeface="Times New Roman" panose="02020603050405020304" pitchFamily="18" charset="0"/>
                <a:cs typeface="Times New Roman" panose="02020603050405020304" pitchFamily="18" charset="0"/>
              </a:rPr>
              <a:t>images of the paddy field.</a:t>
            </a:r>
          </a:p>
          <a:p>
            <a:pPr marR="0" algn="just" rtl="0">
              <a:spcBef>
                <a:spcPts val="0"/>
              </a:spcBef>
              <a:spcAft>
                <a:spcPts val="1200"/>
              </a:spcAft>
              <a:buClr>
                <a:srgbClr val="000000"/>
              </a:buClr>
              <a:buSzPts val="1400"/>
            </a:pPr>
            <a:r>
              <a:rPr lang="en-IN" sz="1600" dirty="0">
                <a:effectLst/>
                <a:latin typeface="Times New Roman" panose="02020603050405020304" pitchFamily="18" charset="0"/>
                <a:cs typeface="Times New Roman" panose="02020603050405020304" pitchFamily="18" charset="0"/>
              </a:rPr>
              <a:t>The disease classes are : </a:t>
            </a:r>
            <a:endParaRPr lang="en-IN" sz="1600" b="1" dirty="0">
              <a:effectLst/>
              <a:latin typeface="Times New Roman" panose="02020603050405020304" pitchFamily="18" charset="0"/>
              <a:cs typeface="Times New Roman" panose="02020603050405020304" pitchFamily="18" charset="0"/>
            </a:endParaRPr>
          </a:p>
          <a:p>
            <a:pPr marR="0" algn="just" rtl="0">
              <a:spcBef>
                <a:spcPts val="0"/>
              </a:spcBef>
              <a:spcAft>
                <a:spcPts val="1200"/>
              </a:spcAft>
              <a:buClr>
                <a:srgbClr val="000000"/>
              </a:buClr>
              <a:buSzPts val="1400"/>
            </a:pPr>
            <a:r>
              <a:rPr lang="en-IN" sz="1600" b="1" dirty="0" err="1">
                <a:latin typeface="Times New Roman" panose="02020603050405020304" pitchFamily="18" charset="0"/>
                <a:cs typeface="Times New Roman" panose="02020603050405020304" pitchFamily="18" charset="0"/>
              </a:rPr>
              <a:t>Bacterial_Leaf_Blight</a:t>
            </a:r>
            <a:r>
              <a:rPr lang="en-IN" sz="1600" b="1" dirty="0">
                <a:latin typeface="Times New Roman" panose="02020603050405020304" pitchFamily="18" charset="0"/>
                <a:cs typeface="Times New Roman" panose="02020603050405020304" pitchFamily="18" charset="0"/>
              </a:rPr>
              <a:t> , </a:t>
            </a:r>
            <a:r>
              <a:rPr lang="en-IN" sz="1600" b="1" dirty="0" err="1">
                <a:latin typeface="Times New Roman" panose="02020603050405020304" pitchFamily="18" charset="0"/>
                <a:cs typeface="Times New Roman" panose="02020603050405020304" pitchFamily="18" charset="0"/>
              </a:rPr>
              <a:t>Bacterial_Leaf_Streak</a:t>
            </a:r>
            <a:r>
              <a:rPr lang="en-IN" sz="1600" b="1" dirty="0">
                <a:latin typeface="Times New Roman" panose="02020603050405020304" pitchFamily="18" charset="0"/>
                <a:cs typeface="Times New Roman" panose="02020603050405020304" pitchFamily="18" charset="0"/>
              </a:rPr>
              <a:t>, </a:t>
            </a:r>
            <a:r>
              <a:rPr lang="en-IN" sz="1600" b="1" dirty="0" err="1">
                <a:latin typeface="Times New Roman" panose="02020603050405020304" pitchFamily="18" charset="0"/>
                <a:cs typeface="Times New Roman" panose="02020603050405020304" pitchFamily="18" charset="0"/>
              </a:rPr>
              <a:t>Bacterial_Panicle_Blight</a:t>
            </a:r>
            <a:r>
              <a:rPr lang="en-IN" sz="1600" b="1" dirty="0">
                <a:latin typeface="Times New Roman" panose="02020603050405020304" pitchFamily="18" charset="0"/>
                <a:cs typeface="Times New Roman" panose="02020603050405020304" pitchFamily="18" charset="0"/>
              </a:rPr>
              <a:t>, </a:t>
            </a:r>
          </a:p>
          <a:p>
            <a:pPr marR="0" algn="just" rtl="0">
              <a:spcBef>
                <a:spcPts val="0"/>
              </a:spcBef>
              <a:spcAft>
                <a:spcPts val="1200"/>
              </a:spcAft>
              <a:buClr>
                <a:srgbClr val="000000"/>
              </a:buClr>
              <a:buSzPts val="1400"/>
            </a:pPr>
            <a:r>
              <a:rPr lang="en-IN" sz="1600" b="1" dirty="0">
                <a:latin typeface="Times New Roman" panose="02020603050405020304" pitchFamily="18" charset="0"/>
                <a:cs typeface="Times New Roman" panose="02020603050405020304" pitchFamily="18" charset="0"/>
              </a:rPr>
              <a:t>Blast, Brown Spot, Dead heart, Downy mildew, </a:t>
            </a:r>
            <a:r>
              <a:rPr lang="en-IN" sz="1600" b="1" dirty="0" err="1">
                <a:latin typeface="Times New Roman" panose="02020603050405020304" pitchFamily="18" charset="0"/>
                <a:cs typeface="Times New Roman" panose="02020603050405020304" pitchFamily="18" charset="0"/>
              </a:rPr>
              <a:t>Hispa</a:t>
            </a:r>
            <a:r>
              <a:rPr lang="en-IN" sz="1600" b="1" dirty="0">
                <a:latin typeface="Times New Roman" panose="02020603050405020304" pitchFamily="18" charset="0"/>
                <a:cs typeface="Times New Roman" panose="02020603050405020304" pitchFamily="18" charset="0"/>
              </a:rPr>
              <a:t>, Normal, </a:t>
            </a:r>
            <a:r>
              <a:rPr lang="en-IN" sz="1600" b="1" dirty="0" err="1">
                <a:latin typeface="Times New Roman" panose="02020603050405020304" pitchFamily="18" charset="0"/>
                <a:cs typeface="Times New Roman" panose="02020603050405020304" pitchFamily="18" charset="0"/>
              </a:rPr>
              <a:t>Tungro</a:t>
            </a:r>
            <a:endParaRPr lang="en-IN" sz="1600" b="1" dirty="0">
              <a:effectLst/>
              <a:latin typeface="Times New Roman" panose="02020603050405020304" pitchFamily="18" charset="0"/>
              <a:cs typeface="Times New Roman" panose="02020603050405020304" pitchFamily="18" charset="0"/>
            </a:endParaRPr>
          </a:p>
        </p:txBody>
      </p:sp>
      <p:sp>
        <p:nvSpPr>
          <p:cNvPr id="2" name="Google Shape;200;p29">
            <a:extLst>
              <a:ext uri="{FF2B5EF4-FFF2-40B4-BE49-F238E27FC236}">
                <a16:creationId xmlns:a16="http://schemas.microsoft.com/office/drawing/2014/main" id="{214CBD92-F89A-5821-76E2-36735BA5BB52}"/>
              </a:ext>
            </a:extLst>
          </p:cNvPr>
          <p:cNvSpPr txBox="1"/>
          <p:nvPr/>
        </p:nvSpPr>
        <p:spPr>
          <a:xfrm>
            <a:off x="2834312" y="0"/>
            <a:ext cx="3678248"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METHODOLOGY</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Tree>
    <p:extLst>
      <p:ext uri="{BB962C8B-B14F-4D97-AF65-F5344CB8AC3E}">
        <p14:creationId xmlns:p14="http://schemas.microsoft.com/office/powerpoint/2010/main" val="2388984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512CEA-823D-7CAB-A0B4-0C58953E8893}"/>
              </a:ext>
            </a:extLst>
          </p:cNvPr>
          <p:cNvSpPr txBox="1"/>
          <p:nvPr/>
        </p:nvSpPr>
        <p:spPr>
          <a:xfrm>
            <a:off x="521110" y="883414"/>
            <a:ext cx="4972665"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Pre Processing Images and Dataset Generation</a:t>
            </a:r>
          </a:p>
        </p:txBody>
      </p:sp>
      <p:sp>
        <p:nvSpPr>
          <p:cNvPr id="5" name="TextBox 4">
            <a:extLst>
              <a:ext uri="{FF2B5EF4-FFF2-40B4-BE49-F238E27FC236}">
                <a16:creationId xmlns:a16="http://schemas.microsoft.com/office/drawing/2014/main" id="{EBCF90E2-E774-EEAA-5680-4BD1B07E4221}"/>
              </a:ext>
            </a:extLst>
          </p:cNvPr>
          <p:cNvSpPr txBox="1"/>
          <p:nvPr/>
        </p:nvSpPr>
        <p:spPr>
          <a:xfrm>
            <a:off x="521110" y="1221968"/>
            <a:ext cx="8485238" cy="5218736"/>
          </a:xfrm>
          <a:prstGeom prst="rect">
            <a:avLst/>
          </a:prstGeom>
          <a:noFill/>
        </p:spPr>
        <p:txBody>
          <a:bodyPr wrap="square">
            <a:spAutoFit/>
          </a:bodyPr>
          <a:lstStyle/>
          <a:p>
            <a:pPr>
              <a:lnSpc>
                <a:spcPct val="150000"/>
              </a:lnSpc>
            </a:pPr>
            <a:r>
              <a:rPr lang="en-IN" sz="1600" b="1" dirty="0">
                <a:latin typeface="Times New Roman" panose="02020603050405020304" pitchFamily="18" charset="0"/>
                <a:cs typeface="Times New Roman" panose="02020603050405020304" pitchFamily="18" charset="0"/>
              </a:rPr>
              <a:t>Data Augmentation :</a:t>
            </a:r>
          </a:p>
          <a:p>
            <a:pPr algn="just">
              <a:lnSpc>
                <a:spcPct val="150000"/>
              </a:lnSpc>
            </a:pPr>
            <a:r>
              <a:rPr lang="en-IN" sz="1600" dirty="0">
                <a:latin typeface="Times New Roman" panose="02020603050405020304" pitchFamily="18" charset="0"/>
                <a:cs typeface="Times New Roman" panose="02020603050405020304" pitchFamily="18" charset="0"/>
              </a:rPr>
              <a:t>The data augmentation helps in visual transformations. The transformation that is mainly focused on image classification are flipping, </a:t>
            </a:r>
            <a:r>
              <a:rPr lang="en-IN" sz="1600" dirty="0" err="1">
                <a:latin typeface="Times New Roman" panose="02020603050405020304" pitchFamily="18" charset="0"/>
                <a:cs typeface="Times New Roman" panose="02020603050405020304" pitchFamily="18" charset="0"/>
              </a:rPr>
              <a:t>color</a:t>
            </a:r>
            <a:r>
              <a:rPr lang="en-IN" sz="1600" dirty="0">
                <a:latin typeface="Times New Roman" panose="02020603050405020304" pitchFamily="18" charset="0"/>
                <a:cs typeface="Times New Roman" panose="02020603050405020304" pitchFamily="18" charset="0"/>
              </a:rPr>
              <a:t> modifications, cropping, rotation, geometric transformation, padding, re-scaling, zooming, </a:t>
            </a:r>
            <a:r>
              <a:rPr lang="en-IN" sz="1600" dirty="0" err="1">
                <a:latin typeface="Times New Roman" panose="02020603050405020304" pitchFamily="18" charset="0"/>
                <a:cs typeface="Times New Roman" panose="02020603050405020304" pitchFamily="18" charset="0"/>
              </a:rPr>
              <a:t>gray</a:t>
            </a:r>
            <a:r>
              <a:rPr lang="en-IN" sz="1600" dirty="0">
                <a:latin typeface="Times New Roman" panose="02020603050405020304" pitchFamily="18" charset="0"/>
                <a:cs typeface="Times New Roman" panose="02020603050405020304" pitchFamily="18" charset="0"/>
              </a:rPr>
              <a:t> scaling, darkening and brightening, random erasing etc.</a:t>
            </a:r>
          </a:p>
          <a:p>
            <a:pPr algn="just">
              <a:lnSpc>
                <a:spcPct val="150000"/>
              </a:lnSpc>
            </a:pPr>
            <a:r>
              <a:rPr lang="en-IN" sz="1600" dirty="0">
                <a:latin typeface="Times New Roman" panose="02020603050405020304" pitchFamily="18" charset="0"/>
                <a:cs typeface="Times New Roman" panose="02020603050405020304" pitchFamily="18" charset="0"/>
              </a:rPr>
              <a:t>Random Rotation,  Random Flip, Random Translation, Random Contrast</a:t>
            </a:r>
          </a:p>
          <a:p>
            <a:pPr algn="just">
              <a:lnSpc>
                <a:spcPct val="150000"/>
              </a:lnSpc>
            </a:pPr>
            <a:r>
              <a:rPr lang="en-US" sz="1600" dirty="0">
                <a:latin typeface="Times New Roman" panose="02020603050405020304" pitchFamily="18" charset="0"/>
                <a:cs typeface="Times New Roman" panose="02020603050405020304" pitchFamily="18" charset="0"/>
              </a:rPr>
              <a:t>When you don't have a large image dataset, it's a good practice to artificially introduce sample diversity by applying random, yet realistic, transformations to the training images, such as rotation and horizontal flipping. This helps expose the model to different aspects of the training data and reduce overfitting.</a:t>
            </a:r>
            <a:endParaRPr lang="en-IN" sz="1600" dirty="0">
              <a:latin typeface="Times New Roman" panose="02020603050405020304" pitchFamily="18" charset="0"/>
              <a:cs typeface="Times New Roman" panose="02020603050405020304" pitchFamily="18" charset="0"/>
            </a:endParaRPr>
          </a:p>
          <a:p>
            <a:pPr>
              <a:lnSpc>
                <a:spcPct val="150000"/>
              </a:lnSpc>
            </a:pPr>
            <a:r>
              <a:rPr lang="en-IN" sz="1600" b="1" dirty="0">
                <a:latin typeface="Times New Roman" panose="02020603050405020304" pitchFamily="18" charset="0"/>
                <a:cs typeface="Times New Roman" panose="02020603050405020304" pitchFamily="18" charset="0"/>
              </a:rPr>
              <a:t>Resizing and Rescaling:</a:t>
            </a:r>
          </a:p>
          <a:p>
            <a:pPr>
              <a:lnSpc>
                <a:spcPct val="150000"/>
              </a:lnSpc>
            </a:pPr>
            <a:r>
              <a:rPr lang="en-IN" sz="1600" dirty="0">
                <a:latin typeface="Times New Roman" panose="02020603050405020304" pitchFamily="18" charset="0"/>
                <a:cs typeface="Times New Roman" panose="02020603050405020304" pitchFamily="18" charset="0"/>
              </a:rPr>
              <a:t>Images are resized to size (224,224) to feed as an input and then rescaled by dividing with 255 so that the pixels values lies between 0 and 1 instead of 0 to 255.</a:t>
            </a:r>
          </a:p>
          <a:p>
            <a:pPr>
              <a:lnSpc>
                <a:spcPct val="150000"/>
              </a:lnSpc>
            </a:pPr>
            <a:r>
              <a:rPr lang="en-IN" sz="1600" b="1" dirty="0">
                <a:latin typeface="Times New Roman" panose="02020603050405020304" pitchFamily="18" charset="0"/>
                <a:cs typeface="Times New Roman" panose="02020603050405020304" pitchFamily="18" charset="0"/>
              </a:rPr>
              <a:t>Batching</a:t>
            </a:r>
          </a:p>
          <a:p>
            <a:pPr>
              <a:lnSpc>
                <a:spcPct val="150000"/>
              </a:lnSpc>
            </a:pPr>
            <a:r>
              <a:rPr lang="en-IN" sz="1600" dirty="0">
                <a:latin typeface="Times New Roman" panose="02020603050405020304" pitchFamily="18" charset="0"/>
                <a:cs typeface="Times New Roman" panose="02020603050405020304" pitchFamily="18" charset="0"/>
              </a:rPr>
              <a:t>Images are loaded as a dataset with batches and each batch consisting of 32 Images.</a:t>
            </a:r>
            <a:endParaRPr lang="en-IN" sz="1600" b="1" dirty="0">
              <a:latin typeface="Times New Roman" panose="02020603050405020304" pitchFamily="18" charset="0"/>
              <a:cs typeface="Times New Roman" panose="02020603050405020304" pitchFamily="18" charset="0"/>
            </a:endParaRPr>
          </a:p>
        </p:txBody>
      </p:sp>
      <p:sp>
        <p:nvSpPr>
          <p:cNvPr id="2" name="Google Shape;200;p29">
            <a:extLst>
              <a:ext uri="{FF2B5EF4-FFF2-40B4-BE49-F238E27FC236}">
                <a16:creationId xmlns:a16="http://schemas.microsoft.com/office/drawing/2014/main" id="{41484F4C-16BF-36F8-EEF4-74B04EDEE6F2}"/>
              </a:ext>
            </a:extLst>
          </p:cNvPr>
          <p:cNvSpPr txBox="1"/>
          <p:nvPr/>
        </p:nvSpPr>
        <p:spPr>
          <a:xfrm>
            <a:off x="2834312" y="0"/>
            <a:ext cx="3678248"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METHODOLOGY</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Tree>
    <p:extLst>
      <p:ext uri="{BB962C8B-B14F-4D97-AF65-F5344CB8AC3E}">
        <p14:creationId xmlns:p14="http://schemas.microsoft.com/office/powerpoint/2010/main" val="3537126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B106C96-473F-CEC6-E822-63D052DF8859}"/>
              </a:ext>
            </a:extLst>
          </p:cNvPr>
          <p:cNvSpPr txBox="1"/>
          <p:nvPr/>
        </p:nvSpPr>
        <p:spPr>
          <a:xfrm>
            <a:off x="3886200" y="6121569"/>
            <a:ext cx="1777181" cy="307777"/>
          </a:xfrm>
          <a:prstGeom prst="rect">
            <a:avLst/>
          </a:prstGeom>
          <a:noFill/>
        </p:spPr>
        <p:txBody>
          <a:bodyPr wrap="square">
            <a:spAutoFit/>
          </a:bodyPr>
          <a:lstStyle/>
          <a:p>
            <a:r>
              <a:rPr lang="en-IN" dirty="0"/>
              <a:t>Data Augmentation</a:t>
            </a:r>
          </a:p>
        </p:txBody>
      </p:sp>
      <p:sp>
        <p:nvSpPr>
          <p:cNvPr id="2" name="Google Shape;200;p29">
            <a:extLst>
              <a:ext uri="{FF2B5EF4-FFF2-40B4-BE49-F238E27FC236}">
                <a16:creationId xmlns:a16="http://schemas.microsoft.com/office/drawing/2014/main" id="{7B56D881-96BC-B792-AD5A-7A026C4C7AF5}"/>
              </a:ext>
            </a:extLst>
          </p:cNvPr>
          <p:cNvSpPr txBox="1"/>
          <p:nvPr/>
        </p:nvSpPr>
        <p:spPr>
          <a:xfrm>
            <a:off x="2834312" y="19664"/>
            <a:ext cx="3678248"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METHODOLOGY</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pic>
        <p:nvPicPr>
          <p:cNvPr id="3" name="Picture 2">
            <a:extLst>
              <a:ext uri="{FF2B5EF4-FFF2-40B4-BE49-F238E27FC236}">
                <a16:creationId xmlns:a16="http://schemas.microsoft.com/office/drawing/2014/main" id="{C7F11273-F8B8-2C91-4263-47365DEBF5C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492" t="7850" r="7829" b="9870"/>
          <a:stretch/>
        </p:blipFill>
        <p:spPr bwMode="auto">
          <a:xfrm>
            <a:off x="784140" y="898942"/>
            <a:ext cx="7575719" cy="51501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91342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328300-C926-CD5E-E095-6346A4696671}"/>
              </a:ext>
            </a:extLst>
          </p:cNvPr>
          <p:cNvSpPr txBox="1"/>
          <p:nvPr/>
        </p:nvSpPr>
        <p:spPr>
          <a:xfrm>
            <a:off x="5486976" y="6257084"/>
            <a:ext cx="2205029" cy="338554"/>
          </a:xfrm>
          <a:prstGeom prst="rect">
            <a:avLst/>
          </a:prstGeom>
          <a:noFill/>
        </p:spPr>
        <p:txBody>
          <a:bodyPr wrap="square">
            <a:spAutoFit/>
          </a:bodyPr>
          <a:lstStyle/>
          <a:p>
            <a:r>
              <a:rPr lang="en-IN" sz="1600" b="1" dirty="0">
                <a:latin typeface="Times New Roman" panose="02020603050405020304" pitchFamily="18" charset="0"/>
                <a:cs typeface="Times New Roman" panose="02020603050405020304" pitchFamily="18" charset="0"/>
              </a:rPr>
              <a:t>Custom CNN Model</a:t>
            </a:r>
            <a:endParaRPr lang="en-IN" sz="1600" b="1" dirty="0"/>
          </a:p>
        </p:txBody>
      </p:sp>
      <p:sp>
        <p:nvSpPr>
          <p:cNvPr id="9" name="TextBox 8">
            <a:extLst>
              <a:ext uri="{FF2B5EF4-FFF2-40B4-BE49-F238E27FC236}">
                <a16:creationId xmlns:a16="http://schemas.microsoft.com/office/drawing/2014/main" id="{03A1DEDC-4F59-2F4A-9A23-189252AC77D8}"/>
              </a:ext>
            </a:extLst>
          </p:cNvPr>
          <p:cNvSpPr txBox="1"/>
          <p:nvPr/>
        </p:nvSpPr>
        <p:spPr>
          <a:xfrm>
            <a:off x="376084" y="695261"/>
            <a:ext cx="3907162" cy="5509200"/>
          </a:xfrm>
          <a:prstGeom prst="rect">
            <a:avLst/>
          </a:prstGeom>
          <a:noFill/>
        </p:spPr>
        <p:txBody>
          <a:bodyPr wrap="square">
            <a:spAutoFit/>
          </a:bodyPr>
          <a:lstStyle/>
          <a:p>
            <a:pPr algn="just"/>
            <a:r>
              <a:rPr lang="en-IN" sz="1600" b="1" dirty="0">
                <a:latin typeface="Times New Roman" panose="02020603050405020304" pitchFamily="18" charset="0"/>
                <a:cs typeface="Times New Roman" panose="02020603050405020304" pitchFamily="18" charset="0"/>
              </a:rPr>
              <a:t>Custom CNN Model :</a:t>
            </a:r>
          </a:p>
          <a:p>
            <a:pPr algn="just"/>
            <a:endParaRPr lang="en-IN" sz="1600" b="1" dirty="0">
              <a:latin typeface="Times New Roman" panose="02020603050405020304" pitchFamily="18" charset="0"/>
              <a:cs typeface="Times New Roman" panose="02020603050405020304" pitchFamily="18" charset="0"/>
            </a:endParaRPr>
          </a:p>
          <a:p>
            <a:pPr algn="just"/>
            <a:r>
              <a:rPr lang="en-IN" sz="1600" dirty="0">
                <a:latin typeface="Times New Roman" panose="02020603050405020304" pitchFamily="18" charset="0"/>
                <a:cs typeface="Times New Roman" panose="02020603050405020304" pitchFamily="18" charset="0"/>
              </a:rPr>
              <a:t>A custom CNN Model is trained on the given dataset by using TensorFlow </a:t>
            </a:r>
            <a:r>
              <a:rPr lang="en-IN" sz="1600" dirty="0" err="1">
                <a:latin typeface="Times New Roman" panose="02020603050405020304" pitchFamily="18" charset="0"/>
                <a:cs typeface="Times New Roman" panose="02020603050405020304" pitchFamily="18" charset="0"/>
              </a:rPr>
              <a:t>keras</a:t>
            </a:r>
            <a:r>
              <a:rPr lang="en-IN" sz="1600" dirty="0">
                <a:latin typeface="Times New Roman" panose="02020603050405020304" pitchFamily="18" charset="0"/>
                <a:cs typeface="Times New Roman" panose="02020603050405020304" pitchFamily="18" charset="0"/>
              </a:rPr>
              <a:t> API. </a:t>
            </a:r>
          </a:p>
          <a:p>
            <a:pPr algn="just"/>
            <a:r>
              <a:rPr lang="en-IN" sz="1600" dirty="0">
                <a:latin typeface="Times New Roman" panose="02020603050405020304" pitchFamily="18" charset="0"/>
                <a:cs typeface="Times New Roman" panose="02020603050405020304" pitchFamily="18" charset="0"/>
              </a:rPr>
              <a:t>The input layer takes an image of size (224,224)</a:t>
            </a:r>
          </a:p>
          <a:p>
            <a:pPr algn="just"/>
            <a:endParaRPr lang="en-IN" sz="1600" dirty="0">
              <a:latin typeface="Times New Roman" panose="02020603050405020304" pitchFamily="18" charset="0"/>
              <a:cs typeface="Times New Roman" panose="02020603050405020304" pitchFamily="18" charset="0"/>
            </a:endParaRPr>
          </a:p>
          <a:p>
            <a:pPr algn="just"/>
            <a:r>
              <a:rPr lang="en-IN" sz="1600" dirty="0">
                <a:latin typeface="Times New Roman" panose="02020603050405020304" pitchFamily="18" charset="0"/>
                <a:cs typeface="Times New Roman" panose="02020603050405020304" pitchFamily="18" charset="0"/>
              </a:rPr>
              <a:t>This hidden network consists of 4 Convolutional layers with 3 Max pooling layers.</a:t>
            </a:r>
          </a:p>
          <a:p>
            <a:pPr algn="just"/>
            <a:endParaRPr lang="en-IN" sz="1600" dirty="0">
              <a:latin typeface="Times New Roman" panose="02020603050405020304" pitchFamily="18" charset="0"/>
              <a:cs typeface="Times New Roman" panose="02020603050405020304" pitchFamily="18" charset="0"/>
            </a:endParaRPr>
          </a:p>
          <a:p>
            <a:pPr algn="just"/>
            <a:r>
              <a:rPr lang="en-IN" sz="1600" dirty="0">
                <a:latin typeface="Times New Roman" panose="02020603050405020304" pitchFamily="18" charset="0"/>
                <a:cs typeface="Times New Roman" panose="02020603050405020304" pitchFamily="18" charset="0"/>
              </a:rPr>
              <a:t>At the end there is a fully connected layer that is Flattened layer with 2 more dense layers for classification. This network consists of 2 dropout layers to prevent over-fitting.  </a:t>
            </a:r>
          </a:p>
          <a:p>
            <a:pPr algn="just"/>
            <a:endParaRPr lang="en-IN" sz="1600" dirty="0">
              <a:latin typeface="Times New Roman" panose="02020603050405020304" pitchFamily="18" charset="0"/>
              <a:cs typeface="Times New Roman" panose="02020603050405020304" pitchFamily="18" charset="0"/>
            </a:endParaRPr>
          </a:p>
          <a:p>
            <a:pPr algn="just"/>
            <a:r>
              <a:rPr lang="en-IN" sz="1600" dirty="0">
                <a:latin typeface="Times New Roman" panose="02020603050405020304" pitchFamily="18" charset="0"/>
                <a:cs typeface="Times New Roman" panose="02020603050405020304" pitchFamily="18" charset="0"/>
              </a:rPr>
              <a:t>Finally the output layer has 10 units to predict the probability of each target class.</a:t>
            </a:r>
          </a:p>
          <a:p>
            <a:pPr algn="just"/>
            <a:r>
              <a:rPr lang="en-IN" sz="1600" dirty="0">
                <a:latin typeface="Times New Roman" panose="02020603050405020304" pitchFamily="18" charset="0"/>
                <a:cs typeface="Times New Roman" panose="02020603050405020304" pitchFamily="18" charset="0"/>
              </a:rPr>
              <a:t>This Network gave 70% accuracy while training and gave 60% in validation and testing</a:t>
            </a:r>
          </a:p>
        </p:txBody>
      </p:sp>
      <p:pic>
        <p:nvPicPr>
          <p:cNvPr id="11" name="Picture 10">
            <a:extLst>
              <a:ext uri="{FF2B5EF4-FFF2-40B4-BE49-F238E27FC236}">
                <a16:creationId xmlns:a16="http://schemas.microsoft.com/office/drawing/2014/main" id="{E2F72E14-23FE-6F17-716A-259453AE092A}"/>
              </a:ext>
            </a:extLst>
          </p:cNvPr>
          <p:cNvPicPr>
            <a:picLocks noChangeAspect="1"/>
          </p:cNvPicPr>
          <p:nvPr/>
        </p:nvPicPr>
        <p:blipFill>
          <a:blip r:embed="rId2"/>
          <a:stretch>
            <a:fillRect/>
          </a:stretch>
        </p:blipFill>
        <p:spPr>
          <a:xfrm>
            <a:off x="4283246" y="695261"/>
            <a:ext cx="4612487" cy="5539700"/>
          </a:xfrm>
          <a:prstGeom prst="rect">
            <a:avLst/>
          </a:prstGeom>
        </p:spPr>
      </p:pic>
      <p:sp>
        <p:nvSpPr>
          <p:cNvPr id="2" name="Google Shape;200;p29">
            <a:extLst>
              <a:ext uri="{FF2B5EF4-FFF2-40B4-BE49-F238E27FC236}">
                <a16:creationId xmlns:a16="http://schemas.microsoft.com/office/drawing/2014/main" id="{0A3D6998-7B23-52CB-1E64-F459844F6FFA}"/>
              </a:ext>
            </a:extLst>
          </p:cNvPr>
          <p:cNvSpPr txBox="1"/>
          <p:nvPr/>
        </p:nvSpPr>
        <p:spPr>
          <a:xfrm>
            <a:off x="2834312" y="0"/>
            <a:ext cx="3678248"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METHODOLOGY</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Tree>
    <p:extLst>
      <p:ext uri="{BB962C8B-B14F-4D97-AF65-F5344CB8AC3E}">
        <p14:creationId xmlns:p14="http://schemas.microsoft.com/office/powerpoint/2010/main" val="3776913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F2906A-EBE3-A162-D721-1108D0EF6716}"/>
              </a:ext>
            </a:extLst>
          </p:cNvPr>
          <p:cNvSpPr txBox="1"/>
          <p:nvPr/>
        </p:nvSpPr>
        <p:spPr>
          <a:xfrm>
            <a:off x="412955" y="786825"/>
            <a:ext cx="8318090" cy="5426486"/>
          </a:xfrm>
          <a:prstGeom prst="rect">
            <a:avLst/>
          </a:prstGeom>
          <a:noFill/>
        </p:spPr>
        <p:txBody>
          <a:bodyPr wrap="square">
            <a:spAutoFit/>
          </a:bodyPr>
          <a:lstStyle/>
          <a:p>
            <a:pPr algn="just">
              <a:lnSpc>
                <a:spcPct val="150000"/>
              </a:lnSpc>
            </a:pPr>
            <a:r>
              <a:rPr lang="en-US" sz="2500" b="1" i="0" dirty="0">
                <a:solidFill>
                  <a:srgbClr val="202124"/>
                </a:solidFill>
                <a:effectLst/>
                <a:latin typeface="Times New Roman" panose="02020603050405020304" pitchFamily="18" charset="0"/>
                <a:cs typeface="Times New Roman" panose="02020603050405020304" pitchFamily="18" charset="0"/>
              </a:rPr>
              <a:t>Transfer Learning and Fine Tuning the Models</a:t>
            </a:r>
            <a:endParaRPr lang="en-US" sz="1600" dirty="0">
              <a:solidFill>
                <a:srgbClr val="202124"/>
              </a:solidFill>
              <a:latin typeface="Times New Roman" panose="02020603050405020304" pitchFamily="18" charset="0"/>
              <a:cs typeface="Times New Roman" panose="02020603050405020304" pitchFamily="18" charset="0"/>
            </a:endParaRPr>
          </a:p>
          <a:p>
            <a:pPr algn="just">
              <a:lnSpc>
                <a:spcPct val="150000"/>
              </a:lnSpc>
            </a:pPr>
            <a:r>
              <a:rPr lang="en-US" sz="1600" b="0" i="0" dirty="0">
                <a:solidFill>
                  <a:srgbClr val="202124"/>
                </a:solidFill>
                <a:effectLst/>
                <a:latin typeface="Times New Roman" panose="02020603050405020304" pitchFamily="18" charset="0"/>
                <a:cs typeface="Times New Roman" panose="02020603050405020304" pitchFamily="18" charset="0"/>
              </a:rPr>
              <a:t>A pre-trained model is a saved network that was previously trained on a large dataset, typically on a large-scale image-classification task. You either use the pretrained model as is or use transfer learning to customize this model to a given task..</a:t>
            </a:r>
          </a:p>
          <a:p>
            <a:pPr algn="just">
              <a:lnSpc>
                <a:spcPct val="150000"/>
              </a:lnSpc>
            </a:pPr>
            <a:r>
              <a:rPr lang="en-US" sz="1600" dirty="0">
                <a:latin typeface="Times New Roman" panose="02020603050405020304" pitchFamily="18" charset="0"/>
                <a:cs typeface="Times New Roman" panose="02020603050405020304" pitchFamily="18" charset="0"/>
              </a:rPr>
              <a:t>The intuition behind transfer learning for image classification is that if a model is trained on a large and general enough dataset, this model will effectively serve as a generic model of the visual world. You can then take advantage of these learned feature maps without having to start from scratch by training a large model on a large dataset.</a:t>
            </a:r>
          </a:p>
          <a:p>
            <a:pPr algn="just">
              <a:lnSpc>
                <a:spcPct val="150000"/>
              </a:lnSpc>
            </a:pPr>
            <a:r>
              <a:rPr lang="en-US" sz="1600" b="1" dirty="0">
                <a:latin typeface="Times New Roman" panose="02020603050405020304" pitchFamily="18" charset="0"/>
                <a:cs typeface="Times New Roman" panose="02020603050405020304" pitchFamily="18" charset="0"/>
              </a:rPr>
              <a:t>Fine Tuning :</a:t>
            </a:r>
          </a:p>
          <a:p>
            <a:pPr algn="just">
              <a:lnSpc>
                <a:spcPct val="150000"/>
              </a:lnSpc>
            </a:pPr>
            <a:r>
              <a:rPr lang="en-US" sz="1600" dirty="0">
                <a:latin typeface="Times New Roman" panose="02020603050405020304" pitchFamily="18" charset="0"/>
                <a:cs typeface="Times New Roman" panose="02020603050405020304" pitchFamily="18" charset="0"/>
              </a:rPr>
              <a:t>One way to increase performance even further is to train (or "fine-tune") the weights of the top layers of the pre-trained model alongside the training of the classifier you added. The training process will force the weights to be tuned from generic feature maps to features associated specifically with the dataset.</a:t>
            </a:r>
          </a:p>
          <a:p>
            <a:pPr algn="just">
              <a:lnSpc>
                <a:spcPct val="150000"/>
              </a:lnSpc>
            </a:pPr>
            <a:endParaRPr lang="en-IN" sz="1600" dirty="0">
              <a:latin typeface="Times New Roman" panose="02020603050405020304" pitchFamily="18" charset="0"/>
              <a:cs typeface="Times New Roman" panose="02020603050405020304" pitchFamily="18" charset="0"/>
            </a:endParaRPr>
          </a:p>
        </p:txBody>
      </p:sp>
      <p:sp>
        <p:nvSpPr>
          <p:cNvPr id="2" name="Google Shape;200;p29">
            <a:extLst>
              <a:ext uri="{FF2B5EF4-FFF2-40B4-BE49-F238E27FC236}">
                <a16:creationId xmlns:a16="http://schemas.microsoft.com/office/drawing/2014/main" id="{9E03AD67-7755-D2E3-4237-7164E7ED2598}"/>
              </a:ext>
            </a:extLst>
          </p:cNvPr>
          <p:cNvSpPr txBox="1"/>
          <p:nvPr/>
        </p:nvSpPr>
        <p:spPr>
          <a:xfrm>
            <a:off x="2834312" y="0"/>
            <a:ext cx="3678248"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METHODOLOGY</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Tree>
    <p:extLst>
      <p:ext uri="{BB962C8B-B14F-4D97-AF65-F5344CB8AC3E}">
        <p14:creationId xmlns:p14="http://schemas.microsoft.com/office/powerpoint/2010/main" val="1048837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C43E06-FD64-976A-1F3E-5359359BF9A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pic>
        <p:nvPicPr>
          <p:cNvPr id="20" name="Picture 19">
            <a:extLst>
              <a:ext uri="{FF2B5EF4-FFF2-40B4-BE49-F238E27FC236}">
                <a16:creationId xmlns:a16="http://schemas.microsoft.com/office/drawing/2014/main" id="{7D91C70D-2488-F935-DF24-49D187AE38ED}"/>
              </a:ext>
            </a:extLst>
          </p:cNvPr>
          <p:cNvPicPr>
            <a:picLocks noChangeAspect="1"/>
          </p:cNvPicPr>
          <p:nvPr/>
        </p:nvPicPr>
        <p:blipFill>
          <a:blip r:embed="rId2"/>
          <a:stretch>
            <a:fillRect/>
          </a:stretch>
        </p:blipFill>
        <p:spPr>
          <a:xfrm>
            <a:off x="592702" y="1319673"/>
            <a:ext cx="8378166" cy="4218653"/>
          </a:xfrm>
          <a:prstGeom prst="rect">
            <a:avLst/>
          </a:prstGeom>
        </p:spPr>
      </p:pic>
      <p:sp>
        <p:nvSpPr>
          <p:cNvPr id="22" name="TextBox 21">
            <a:extLst>
              <a:ext uri="{FF2B5EF4-FFF2-40B4-BE49-F238E27FC236}">
                <a16:creationId xmlns:a16="http://schemas.microsoft.com/office/drawing/2014/main" id="{61948B37-095A-3131-C6F2-BB48BF01DB89}"/>
              </a:ext>
            </a:extLst>
          </p:cNvPr>
          <p:cNvSpPr txBox="1"/>
          <p:nvPr/>
        </p:nvSpPr>
        <p:spPr>
          <a:xfrm>
            <a:off x="3603947" y="6045756"/>
            <a:ext cx="2206918"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Transfer Learning</a:t>
            </a:r>
            <a:endParaRPr lang="en-IN" sz="1800" b="1" dirty="0"/>
          </a:p>
        </p:txBody>
      </p:sp>
      <p:sp>
        <p:nvSpPr>
          <p:cNvPr id="2" name="Google Shape;200;p29">
            <a:extLst>
              <a:ext uri="{FF2B5EF4-FFF2-40B4-BE49-F238E27FC236}">
                <a16:creationId xmlns:a16="http://schemas.microsoft.com/office/drawing/2014/main" id="{2AE2AE92-2436-9E9E-7174-916D23BA63B0}"/>
              </a:ext>
            </a:extLst>
          </p:cNvPr>
          <p:cNvSpPr txBox="1"/>
          <p:nvPr/>
        </p:nvSpPr>
        <p:spPr>
          <a:xfrm>
            <a:off x="2834312" y="0"/>
            <a:ext cx="3678248"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METHODOLOGY</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Tree>
    <p:extLst>
      <p:ext uri="{BB962C8B-B14F-4D97-AF65-F5344CB8AC3E}">
        <p14:creationId xmlns:p14="http://schemas.microsoft.com/office/powerpoint/2010/main" val="1707981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60DB34-8F9C-5D35-C332-5D171FB60F5F}"/>
              </a:ext>
            </a:extLst>
          </p:cNvPr>
          <p:cNvSpPr/>
          <p:nvPr/>
        </p:nvSpPr>
        <p:spPr>
          <a:xfrm>
            <a:off x="3497575" y="796412"/>
            <a:ext cx="2148850"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EfficientNet</a:t>
            </a:r>
          </a:p>
        </p:txBody>
      </p:sp>
      <p:sp>
        <p:nvSpPr>
          <p:cNvPr id="5" name="TextBox 4">
            <a:extLst>
              <a:ext uri="{FF2B5EF4-FFF2-40B4-BE49-F238E27FC236}">
                <a16:creationId xmlns:a16="http://schemas.microsoft.com/office/drawing/2014/main" id="{AF9DCC11-3E83-657B-A8B5-CF594C3CA0AD}"/>
              </a:ext>
            </a:extLst>
          </p:cNvPr>
          <p:cNvSpPr txBox="1"/>
          <p:nvPr/>
        </p:nvSpPr>
        <p:spPr>
          <a:xfrm>
            <a:off x="412956" y="1183676"/>
            <a:ext cx="8544232" cy="1894749"/>
          </a:xfrm>
          <a:prstGeom prst="rect">
            <a:avLst/>
          </a:prstGeom>
          <a:noFill/>
        </p:spPr>
        <p:txBody>
          <a:bodyPr wrap="square">
            <a:spAutoFit/>
          </a:bodyPr>
          <a:lstStyle/>
          <a:p>
            <a:pPr algn="just">
              <a:lnSpc>
                <a:spcPct val="150000"/>
              </a:lnSpc>
            </a:pPr>
            <a:r>
              <a:rPr lang="en-US" sz="1600" b="0" i="0" dirty="0">
                <a:solidFill>
                  <a:srgbClr val="292929"/>
                </a:solidFill>
                <a:effectLst/>
                <a:latin typeface="Times New Roman" panose="02020603050405020304" pitchFamily="18" charset="0"/>
                <a:cs typeface="Times New Roman" panose="02020603050405020304" pitchFamily="18" charset="0"/>
              </a:rPr>
              <a:t>It is introduced by Google AI. they tried to propose a method that is more efficient as suggested by its name while improving the state of the art results. Generally, the models are made too wide, deep, or with a very high resolution. Increasing these characteristics helps the model initially but it quickly saturates and the model made just has more parameters and is therefore not efficient. In EfficientNet they are scaled in a more principled way i.e. gradually everything is increased.</a:t>
            </a:r>
            <a:endParaRPr lang="en-IN" sz="16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FD3A406-B5C1-AA50-A7DB-B87F72528138}"/>
              </a:ext>
            </a:extLst>
          </p:cNvPr>
          <p:cNvPicPr>
            <a:picLocks noChangeAspect="1"/>
          </p:cNvPicPr>
          <p:nvPr/>
        </p:nvPicPr>
        <p:blipFill>
          <a:blip r:embed="rId2"/>
          <a:stretch>
            <a:fillRect/>
          </a:stretch>
        </p:blipFill>
        <p:spPr>
          <a:xfrm>
            <a:off x="1155290" y="3210186"/>
            <a:ext cx="7349613" cy="3033298"/>
          </a:xfrm>
          <a:prstGeom prst="rect">
            <a:avLst/>
          </a:prstGeom>
        </p:spPr>
      </p:pic>
      <p:sp>
        <p:nvSpPr>
          <p:cNvPr id="3" name="Google Shape;200;p29">
            <a:extLst>
              <a:ext uri="{FF2B5EF4-FFF2-40B4-BE49-F238E27FC236}">
                <a16:creationId xmlns:a16="http://schemas.microsoft.com/office/drawing/2014/main" id="{4C8BEE3F-0D22-7882-F397-3FFDF53D8517}"/>
              </a:ext>
            </a:extLst>
          </p:cNvPr>
          <p:cNvSpPr txBox="1"/>
          <p:nvPr/>
        </p:nvSpPr>
        <p:spPr>
          <a:xfrm>
            <a:off x="2834312" y="0"/>
            <a:ext cx="3678248"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METHODOLOGY</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Tree>
    <p:extLst>
      <p:ext uri="{BB962C8B-B14F-4D97-AF65-F5344CB8AC3E}">
        <p14:creationId xmlns:p14="http://schemas.microsoft.com/office/powerpoint/2010/main" val="2592487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9"/>
          <p:cNvSpPr txBox="1"/>
          <p:nvPr/>
        </p:nvSpPr>
        <p:spPr>
          <a:xfrm>
            <a:off x="2141427" y="91440"/>
            <a:ext cx="4861146" cy="58970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PROBLEM STATEMENT</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
        <p:nvSpPr>
          <p:cNvPr id="7" name="TextBox 6"/>
          <p:cNvSpPr txBox="1"/>
          <p:nvPr/>
        </p:nvSpPr>
        <p:spPr>
          <a:xfrm>
            <a:off x="486870" y="915389"/>
            <a:ext cx="8372650" cy="1782091"/>
          </a:xfrm>
          <a:prstGeom prst="rect">
            <a:avLst/>
          </a:prstGeom>
          <a:noFill/>
        </p:spPr>
        <p:txBody>
          <a:bodyPr wrap="square">
            <a:spAutoFit/>
          </a:bodyPr>
          <a:lstStyle/>
          <a:p>
            <a:pPr algn="just">
              <a:lnSpc>
                <a:spcPct val="150000"/>
              </a:lnSpc>
            </a:pPr>
            <a:r>
              <a:rPr lang="en-US" sz="1500" dirty="0">
                <a:latin typeface="Times New Roman" panose="02020603050405020304" pitchFamily="18" charset="0"/>
                <a:cs typeface="Times New Roman" panose="02020603050405020304" pitchFamily="18" charset="0"/>
              </a:rPr>
              <a:t>In agriculture sector there are lot of factors effecting the cultivation of crops in the fields such as soil and environmental conditions. But there is no proper system for decision making in accordance with these factors such as more yielding crop, suitable fertilizers  and taking necessary action in order to pesticide the crop to eliminate diseases occur in mean time. If we don’t take correct decision on these factors we may not get proper production results in fields.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60DB34-8F9C-5D35-C332-5D171FB60F5F}"/>
              </a:ext>
            </a:extLst>
          </p:cNvPr>
          <p:cNvSpPr/>
          <p:nvPr/>
        </p:nvSpPr>
        <p:spPr>
          <a:xfrm>
            <a:off x="3497575" y="832885"/>
            <a:ext cx="3257788"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EfficientNet_B0 Results </a:t>
            </a:r>
          </a:p>
        </p:txBody>
      </p:sp>
      <p:pic>
        <p:nvPicPr>
          <p:cNvPr id="10" name="Picture 9">
            <a:extLst>
              <a:ext uri="{FF2B5EF4-FFF2-40B4-BE49-F238E27FC236}">
                <a16:creationId xmlns:a16="http://schemas.microsoft.com/office/drawing/2014/main" id="{CE028CEB-884E-6310-324B-5BFAE63E3A46}"/>
              </a:ext>
            </a:extLst>
          </p:cNvPr>
          <p:cNvPicPr>
            <a:picLocks noChangeAspect="1"/>
          </p:cNvPicPr>
          <p:nvPr/>
        </p:nvPicPr>
        <p:blipFill>
          <a:blip r:embed="rId2"/>
          <a:stretch>
            <a:fillRect/>
          </a:stretch>
        </p:blipFill>
        <p:spPr>
          <a:xfrm>
            <a:off x="417087" y="1369220"/>
            <a:ext cx="8309826" cy="4893929"/>
          </a:xfrm>
          <a:prstGeom prst="rect">
            <a:avLst/>
          </a:prstGeom>
        </p:spPr>
      </p:pic>
      <p:sp>
        <p:nvSpPr>
          <p:cNvPr id="3" name="Google Shape;200;p29">
            <a:extLst>
              <a:ext uri="{FF2B5EF4-FFF2-40B4-BE49-F238E27FC236}">
                <a16:creationId xmlns:a16="http://schemas.microsoft.com/office/drawing/2014/main" id="{0AB650D5-612B-0F2A-211D-B2745ADF5CDB}"/>
              </a:ext>
            </a:extLst>
          </p:cNvPr>
          <p:cNvSpPr txBox="1"/>
          <p:nvPr/>
        </p:nvSpPr>
        <p:spPr>
          <a:xfrm>
            <a:off x="2834312" y="0"/>
            <a:ext cx="3678248"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METHODOLOGY</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Tree>
    <p:extLst>
      <p:ext uri="{BB962C8B-B14F-4D97-AF65-F5344CB8AC3E}">
        <p14:creationId xmlns:p14="http://schemas.microsoft.com/office/powerpoint/2010/main" val="1704131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0C58E-FB13-6464-A611-B7BDFD11BE9A}"/>
              </a:ext>
            </a:extLst>
          </p:cNvPr>
          <p:cNvPicPr>
            <a:picLocks noChangeAspect="1"/>
          </p:cNvPicPr>
          <p:nvPr/>
        </p:nvPicPr>
        <p:blipFill rotWithShape="1">
          <a:blip r:embed="rId2"/>
          <a:srcRect r="7377"/>
          <a:stretch/>
        </p:blipFill>
        <p:spPr>
          <a:xfrm>
            <a:off x="537541" y="1226574"/>
            <a:ext cx="8515723" cy="3834581"/>
          </a:xfrm>
          <a:prstGeom prst="rect">
            <a:avLst/>
          </a:prstGeom>
        </p:spPr>
      </p:pic>
      <p:sp>
        <p:nvSpPr>
          <p:cNvPr id="7" name="TextBox 6">
            <a:extLst>
              <a:ext uri="{FF2B5EF4-FFF2-40B4-BE49-F238E27FC236}">
                <a16:creationId xmlns:a16="http://schemas.microsoft.com/office/drawing/2014/main" id="{52B67565-4E21-921D-F333-D84A10E3FD09}"/>
              </a:ext>
            </a:extLst>
          </p:cNvPr>
          <p:cNvSpPr txBox="1"/>
          <p:nvPr/>
        </p:nvSpPr>
        <p:spPr>
          <a:xfrm>
            <a:off x="537541" y="818864"/>
            <a:ext cx="4840704" cy="338554"/>
          </a:xfrm>
          <a:prstGeom prst="rect">
            <a:avLst/>
          </a:prstGeom>
          <a:noFill/>
        </p:spPr>
        <p:txBody>
          <a:bodyPr wrap="square">
            <a:spAutoFit/>
          </a:bodyPr>
          <a:lstStyle/>
          <a:p>
            <a:r>
              <a:rPr lang="en-IN" sz="1600" b="1" dirty="0">
                <a:latin typeface="Times New Roman" panose="02020603050405020304" pitchFamily="18" charset="0"/>
                <a:cs typeface="Times New Roman" panose="02020603050405020304" pitchFamily="18" charset="0"/>
              </a:rPr>
              <a:t>Training The Base Model with pre-trained weights</a:t>
            </a:r>
          </a:p>
        </p:txBody>
      </p:sp>
      <p:sp>
        <p:nvSpPr>
          <p:cNvPr id="9" name="TextBox 8">
            <a:extLst>
              <a:ext uri="{FF2B5EF4-FFF2-40B4-BE49-F238E27FC236}">
                <a16:creationId xmlns:a16="http://schemas.microsoft.com/office/drawing/2014/main" id="{D1AE6CFA-D110-84C8-5D11-4AFEC7049C87}"/>
              </a:ext>
            </a:extLst>
          </p:cNvPr>
          <p:cNvSpPr txBox="1"/>
          <p:nvPr/>
        </p:nvSpPr>
        <p:spPr>
          <a:xfrm>
            <a:off x="450668" y="5238049"/>
            <a:ext cx="8242664" cy="786754"/>
          </a:xfrm>
          <a:prstGeom prst="rect">
            <a:avLst/>
          </a:prstGeom>
          <a:noFill/>
        </p:spPr>
        <p:txBody>
          <a:bodyPr wrap="square">
            <a:spAutoFit/>
          </a:bodyPr>
          <a:lstStyle/>
          <a:p>
            <a:pPr algn="just">
              <a:lnSpc>
                <a:spcPct val="150000"/>
              </a:lnSpc>
            </a:pPr>
            <a:r>
              <a:rPr lang="en-IN" sz="1600" dirty="0">
                <a:latin typeface="Times New Roman" panose="02020603050405020304" pitchFamily="18" charset="0"/>
                <a:cs typeface="Times New Roman" panose="02020603050405020304" pitchFamily="18" charset="0"/>
              </a:rPr>
              <a:t>Here we have taken the weights that are trained on ImageNet dataset and freeze them as non-trainable parameters. The top layer of the Classifier has been modified according to our dataset</a:t>
            </a:r>
          </a:p>
        </p:txBody>
      </p:sp>
      <p:sp>
        <p:nvSpPr>
          <p:cNvPr id="2" name="Google Shape;200;p29">
            <a:extLst>
              <a:ext uri="{FF2B5EF4-FFF2-40B4-BE49-F238E27FC236}">
                <a16:creationId xmlns:a16="http://schemas.microsoft.com/office/drawing/2014/main" id="{E43EC7A3-736E-0E4D-31DB-1DACFF0E09C9}"/>
              </a:ext>
            </a:extLst>
          </p:cNvPr>
          <p:cNvSpPr txBox="1"/>
          <p:nvPr/>
        </p:nvSpPr>
        <p:spPr>
          <a:xfrm>
            <a:off x="2834312" y="0"/>
            <a:ext cx="3678248"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METHODOLOGY</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Tree>
    <p:extLst>
      <p:ext uri="{BB962C8B-B14F-4D97-AF65-F5344CB8AC3E}">
        <p14:creationId xmlns:p14="http://schemas.microsoft.com/office/powerpoint/2010/main" val="2897598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68A06E-692E-9BA5-1005-9A4D35142611}"/>
              </a:ext>
            </a:extLst>
          </p:cNvPr>
          <p:cNvPicPr>
            <a:picLocks noChangeAspect="1"/>
          </p:cNvPicPr>
          <p:nvPr/>
        </p:nvPicPr>
        <p:blipFill>
          <a:blip r:embed="rId2"/>
          <a:stretch>
            <a:fillRect/>
          </a:stretch>
        </p:blipFill>
        <p:spPr>
          <a:xfrm>
            <a:off x="1146223" y="3429000"/>
            <a:ext cx="7264507" cy="2981179"/>
          </a:xfrm>
          <a:prstGeom prst="rect">
            <a:avLst/>
          </a:prstGeom>
        </p:spPr>
      </p:pic>
      <p:sp>
        <p:nvSpPr>
          <p:cNvPr id="11" name="TextBox 10">
            <a:extLst>
              <a:ext uri="{FF2B5EF4-FFF2-40B4-BE49-F238E27FC236}">
                <a16:creationId xmlns:a16="http://schemas.microsoft.com/office/drawing/2014/main" id="{EE26B6A5-43CD-08BA-2CFE-2D6954F4C5D4}"/>
              </a:ext>
            </a:extLst>
          </p:cNvPr>
          <p:cNvSpPr txBox="1"/>
          <p:nvPr/>
        </p:nvSpPr>
        <p:spPr>
          <a:xfrm>
            <a:off x="570271" y="857142"/>
            <a:ext cx="2230391"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Fine Tuning the Model</a:t>
            </a:r>
            <a:endParaRPr lang="en-IN" sz="1400" b="1" dirty="0"/>
          </a:p>
        </p:txBody>
      </p:sp>
      <p:sp>
        <p:nvSpPr>
          <p:cNvPr id="13" name="TextBox 12">
            <a:extLst>
              <a:ext uri="{FF2B5EF4-FFF2-40B4-BE49-F238E27FC236}">
                <a16:creationId xmlns:a16="http://schemas.microsoft.com/office/drawing/2014/main" id="{15B51A4D-382F-00C7-69D5-0795023E997A}"/>
              </a:ext>
            </a:extLst>
          </p:cNvPr>
          <p:cNvSpPr txBox="1"/>
          <p:nvPr/>
        </p:nvSpPr>
        <p:spPr>
          <a:xfrm>
            <a:off x="570271" y="1164919"/>
            <a:ext cx="8416413" cy="2264081"/>
          </a:xfrm>
          <a:prstGeom prst="rect">
            <a:avLst/>
          </a:prstGeom>
          <a:noFill/>
        </p:spPr>
        <p:txBody>
          <a:bodyPr wrap="square">
            <a:spAutoFit/>
          </a:bodyPr>
          <a:lstStyle/>
          <a:p>
            <a:pPr algn="just">
              <a:lnSpc>
                <a:spcPct val="150000"/>
              </a:lnSpc>
            </a:pPr>
            <a:r>
              <a:rPr lang="en-US" sz="1600" b="0" i="0" dirty="0">
                <a:solidFill>
                  <a:srgbClr val="202124"/>
                </a:solidFill>
                <a:effectLst/>
                <a:latin typeface="Times New Roman" panose="02020603050405020304" pitchFamily="18" charset="0"/>
                <a:cs typeface="Times New Roman" panose="02020603050405020304" pitchFamily="18" charset="0"/>
              </a:rPr>
              <a:t>In the </a:t>
            </a:r>
            <a:r>
              <a:rPr lang="en-US" sz="1600" dirty="0">
                <a:solidFill>
                  <a:srgbClr val="202124"/>
                </a:solidFill>
                <a:latin typeface="Times New Roman" panose="02020603050405020304" pitchFamily="18" charset="0"/>
                <a:cs typeface="Times New Roman" panose="02020603050405020304" pitchFamily="18" charset="0"/>
              </a:rPr>
              <a:t>previous model</a:t>
            </a:r>
            <a:r>
              <a:rPr lang="en-US" sz="1600" b="0" i="0" dirty="0">
                <a:solidFill>
                  <a:srgbClr val="202124"/>
                </a:solidFill>
                <a:effectLst/>
                <a:latin typeface="Times New Roman" panose="02020603050405020304" pitchFamily="18" charset="0"/>
                <a:cs typeface="Times New Roman" panose="02020603050405020304" pitchFamily="18" charset="0"/>
              </a:rPr>
              <a:t>, </a:t>
            </a:r>
            <a:r>
              <a:rPr lang="en-US" sz="1600" dirty="0">
                <a:solidFill>
                  <a:srgbClr val="202124"/>
                </a:solidFill>
                <a:latin typeface="Times New Roman" panose="02020603050405020304" pitchFamily="18" charset="0"/>
                <a:cs typeface="Times New Roman" panose="02020603050405020304" pitchFamily="18" charset="0"/>
              </a:rPr>
              <a:t>we a</a:t>
            </a:r>
            <a:r>
              <a:rPr lang="en-US" sz="1600" b="0" i="0" dirty="0">
                <a:solidFill>
                  <a:srgbClr val="202124"/>
                </a:solidFill>
                <a:effectLst/>
                <a:latin typeface="Times New Roman" panose="02020603050405020304" pitchFamily="18" charset="0"/>
                <a:cs typeface="Times New Roman" panose="02020603050405020304" pitchFamily="18" charset="0"/>
              </a:rPr>
              <a:t>re only training a few layers on top of an Efficient Net base model. The weights of the pre-trained network were </a:t>
            </a:r>
            <a:r>
              <a:rPr lang="en-US" sz="1600" b="1" i="0" dirty="0">
                <a:solidFill>
                  <a:srgbClr val="202124"/>
                </a:solidFill>
                <a:effectLst/>
                <a:latin typeface="Times New Roman" panose="02020603050405020304" pitchFamily="18" charset="0"/>
                <a:cs typeface="Times New Roman" panose="02020603050405020304" pitchFamily="18" charset="0"/>
              </a:rPr>
              <a:t>not</a:t>
            </a:r>
            <a:r>
              <a:rPr lang="en-US" sz="1600" b="0" i="0" dirty="0">
                <a:solidFill>
                  <a:srgbClr val="202124"/>
                </a:solidFill>
                <a:effectLst/>
                <a:latin typeface="Times New Roman" panose="02020603050405020304" pitchFamily="18" charset="0"/>
                <a:cs typeface="Times New Roman" panose="02020603050405020304" pitchFamily="18" charset="0"/>
              </a:rPr>
              <a:t> updated during training.</a:t>
            </a:r>
          </a:p>
          <a:p>
            <a:pPr algn="just">
              <a:lnSpc>
                <a:spcPct val="150000"/>
              </a:lnSpc>
            </a:pPr>
            <a:r>
              <a:rPr lang="en-US" sz="1600" b="0" i="0" dirty="0">
                <a:solidFill>
                  <a:srgbClr val="202124"/>
                </a:solidFill>
                <a:effectLst/>
                <a:latin typeface="Times New Roman" panose="02020603050405020304" pitchFamily="18" charset="0"/>
                <a:cs typeface="Times New Roman" panose="02020603050405020304" pitchFamily="18" charset="0"/>
              </a:rPr>
              <a:t>One way to increase performance even further is to train (or "fine-tune") the weights of the top layers of the pre-trained model alongside the training of the classifier you added. The training process will force the weights to be tuned from generic feature maps to features associated specifically with the dataset.</a:t>
            </a:r>
          </a:p>
        </p:txBody>
      </p:sp>
      <p:sp>
        <p:nvSpPr>
          <p:cNvPr id="2" name="Google Shape;200;p29">
            <a:extLst>
              <a:ext uri="{FF2B5EF4-FFF2-40B4-BE49-F238E27FC236}">
                <a16:creationId xmlns:a16="http://schemas.microsoft.com/office/drawing/2014/main" id="{318B211D-2892-710B-949B-FB4909DF2060}"/>
              </a:ext>
            </a:extLst>
          </p:cNvPr>
          <p:cNvSpPr txBox="1"/>
          <p:nvPr/>
        </p:nvSpPr>
        <p:spPr>
          <a:xfrm>
            <a:off x="2834312" y="0"/>
            <a:ext cx="3678248"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METHODOLOGY</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Tree>
    <p:extLst>
      <p:ext uri="{BB962C8B-B14F-4D97-AF65-F5344CB8AC3E}">
        <p14:creationId xmlns:p14="http://schemas.microsoft.com/office/powerpoint/2010/main" val="31188315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E9C7A0-971F-27DE-5F11-94A2E1D957A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sp>
        <p:nvSpPr>
          <p:cNvPr id="6" name="TextBox 5">
            <a:extLst>
              <a:ext uri="{FF2B5EF4-FFF2-40B4-BE49-F238E27FC236}">
                <a16:creationId xmlns:a16="http://schemas.microsoft.com/office/drawing/2014/main" id="{6F3D6300-CD83-E05E-4907-0123D0640C67}"/>
              </a:ext>
            </a:extLst>
          </p:cNvPr>
          <p:cNvSpPr txBox="1"/>
          <p:nvPr/>
        </p:nvSpPr>
        <p:spPr>
          <a:xfrm>
            <a:off x="4022622" y="785092"/>
            <a:ext cx="1098755" cy="369332"/>
          </a:xfrm>
          <a:prstGeom prst="rect">
            <a:avLst/>
          </a:prstGeom>
          <a:noFill/>
        </p:spPr>
        <p:txBody>
          <a:bodyPr wrap="square">
            <a:spAutoFit/>
          </a:bodyPr>
          <a:lstStyle/>
          <a:p>
            <a:r>
              <a:rPr lang="en-US" sz="1800" b="1" dirty="0"/>
              <a:t>VGG-16</a:t>
            </a:r>
            <a:endParaRPr lang="en-IN" sz="1800" b="1" dirty="0"/>
          </a:p>
        </p:txBody>
      </p:sp>
      <p:sp>
        <p:nvSpPr>
          <p:cNvPr id="10" name="TextBox 9">
            <a:extLst>
              <a:ext uri="{FF2B5EF4-FFF2-40B4-BE49-F238E27FC236}">
                <a16:creationId xmlns:a16="http://schemas.microsoft.com/office/drawing/2014/main" id="{C76DC6D4-7C46-49EA-E5A1-0B16EC5DF217}"/>
              </a:ext>
            </a:extLst>
          </p:cNvPr>
          <p:cNvSpPr txBox="1"/>
          <p:nvPr/>
        </p:nvSpPr>
        <p:spPr>
          <a:xfrm>
            <a:off x="422787" y="1154424"/>
            <a:ext cx="8357418" cy="1346331"/>
          </a:xfrm>
          <a:prstGeom prst="rect">
            <a:avLst/>
          </a:prstGeom>
          <a:noFill/>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VGG-16 is a convolutional neural network that is 16 layers deep. We can load a pretrained version of the network trained on more than a million images from the ImageNet database. The pretrained network can classify images into 1000 object categories, such as keyboard, mouse, pencil, and many animals. As a result, the network has learned rich feature representations for a wide range of images. The network has an image input size of 224 x 224</a:t>
            </a:r>
            <a:endParaRPr lang="en-IN" dirty="0">
              <a:latin typeface="Times New Roman" panose="02020603050405020304" pitchFamily="18" charset="0"/>
              <a:cs typeface="Times New Roman" panose="02020603050405020304" pitchFamily="18" charset="0"/>
            </a:endParaRPr>
          </a:p>
        </p:txBody>
      </p:sp>
      <p:sp>
        <p:nvSpPr>
          <p:cNvPr id="11" name="Google Shape;200;p29">
            <a:extLst>
              <a:ext uri="{FF2B5EF4-FFF2-40B4-BE49-F238E27FC236}">
                <a16:creationId xmlns:a16="http://schemas.microsoft.com/office/drawing/2014/main" id="{3E4C3D74-3F9F-7A06-2B7C-09DE2F7598D2}"/>
              </a:ext>
            </a:extLst>
          </p:cNvPr>
          <p:cNvSpPr txBox="1"/>
          <p:nvPr/>
        </p:nvSpPr>
        <p:spPr>
          <a:xfrm>
            <a:off x="2834312" y="0"/>
            <a:ext cx="3678248"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METHODOLOGY</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pic>
        <p:nvPicPr>
          <p:cNvPr id="13" name="Picture 12">
            <a:extLst>
              <a:ext uri="{FF2B5EF4-FFF2-40B4-BE49-F238E27FC236}">
                <a16:creationId xmlns:a16="http://schemas.microsoft.com/office/drawing/2014/main" id="{1B1FB804-A5B4-6AE1-903F-7AACF11D43E7}"/>
              </a:ext>
            </a:extLst>
          </p:cNvPr>
          <p:cNvPicPr>
            <a:picLocks noChangeAspect="1"/>
          </p:cNvPicPr>
          <p:nvPr/>
        </p:nvPicPr>
        <p:blipFill>
          <a:blip r:embed="rId2"/>
          <a:stretch>
            <a:fillRect/>
          </a:stretch>
        </p:blipFill>
        <p:spPr>
          <a:xfrm>
            <a:off x="664533" y="2739782"/>
            <a:ext cx="7814932" cy="3436279"/>
          </a:xfrm>
          <a:prstGeom prst="rect">
            <a:avLst/>
          </a:prstGeom>
        </p:spPr>
      </p:pic>
      <p:sp>
        <p:nvSpPr>
          <p:cNvPr id="14" name="Rectangle: Rounded Corners 13">
            <a:extLst>
              <a:ext uri="{FF2B5EF4-FFF2-40B4-BE49-F238E27FC236}">
                <a16:creationId xmlns:a16="http://schemas.microsoft.com/office/drawing/2014/main" id="{190E4D30-5B3E-CBA7-CD21-E6BB33B661D6}"/>
              </a:ext>
            </a:extLst>
          </p:cNvPr>
          <p:cNvSpPr/>
          <p:nvPr/>
        </p:nvSpPr>
        <p:spPr>
          <a:xfrm>
            <a:off x="7846142" y="5683045"/>
            <a:ext cx="633323" cy="493016"/>
          </a:xfrm>
          <a:prstGeom prst="round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0612AC33-8445-4EBF-FF76-6BE2B02EB929}"/>
              </a:ext>
            </a:extLst>
          </p:cNvPr>
          <p:cNvSpPr txBox="1"/>
          <p:nvPr/>
        </p:nvSpPr>
        <p:spPr>
          <a:xfrm>
            <a:off x="3735684" y="6141686"/>
            <a:ext cx="1875504" cy="307777"/>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VGG-16 Architecture</a:t>
            </a:r>
            <a:endParaRPr lang="en-IN" dirty="0"/>
          </a:p>
        </p:txBody>
      </p:sp>
    </p:spTree>
    <p:extLst>
      <p:ext uri="{BB962C8B-B14F-4D97-AF65-F5344CB8AC3E}">
        <p14:creationId xmlns:p14="http://schemas.microsoft.com/office/powerpoint/2010/main" val="1918095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8B53AB-6368-132A-B13B-758CC871C782}"/>
              </a:ext>
            </a:extLst>
          </p:cNvPr>
          <p:cNvSpPr/>
          <p:nvPr/>
        </p:nvSpPr>
        <p:spPr>
          <a:xfrm>
            <a:off x="2456836" y="3899107"/>
            <a:ext cx="2032819" cy="4694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Saved DL Model</a:t>
            </a:r>
          </a:p>
        </p:txBody>
      </p:sp>
      <p:sp>
        <p:nvSpPr>
          <p:cNvPr id="3" name="Rectangle 2">
            <a:extLst>
              <a:ext uri="{FF2B5EF4-FFF2-40B4-BE49-F238E27FC236}">
                <a16:creationId xmlns:a16="http://schemas.microsoft.com/office/drawing/2014/main" id="{4A1E6A62-EA0D-1078-3E0D-575F0827AB42}"/>
              </a:ext>
            </a:extLst>
          </p:cNvPr>
          <p:cNvSpPr/>
          <p:nvPr/>
        </p:nvSpPr>
        <p:spPr>
          <a:xfrm>
            <a:off x="597309" y="3687714"/>
            <a:ext cx="1484671" cy="8922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User Input Image of Rice plant</a:t>
            </a:r>
          </a:p>
        </p:txBody>
      </p:sp>
      <p:sp>
        <p:nvSpPr>
          <p:cNvPr id="4" name="Rectangle 3">
            <a:extLst>
              <a:ext uri="{FF2B5EF4-FFF2-40B4-BE49-F238E27FC236}">
                <a16:creationId xmlns:a16="http://schemas.microsoft.com/office/drawing/2014/main" id="{E2370109-AE64-4416-0027-C922E3DC6F56}"/>
              </a:ext>
            </a:extLst>
          </p:cNvPr>
          <p:cNvSpPr/>
          <p:nvPr/>
        </p:nvSpPr>
        <p:spPr>
          <a:xfrm>
            <a:off x="6676104" y="2380331"/>
            <a:ext cx="2032819" cy="7288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Data Dictionary of diseases and Recovery Solutions</a:t>
            </a:r>
          </a:p>
        </p:txBody>
      </p:sp>
      <p:cxnSp>
        <p:nvCxnSpPr>
          <p:cNvPr id="5" name="Straight Arrow Connector 4">
            <a:extLst>
              <a:ext uri="{FF2B5EF4-FFF2-40B4-BE49-F238E27FC236}">
                <a16:creationId xmlns:a16="http://schemas.microsoft.com/office/drawing/2014/main" id="{C2AD0B48-F137-FA43-2E64-23C3CD486EF6}"/>
              </a:ext>
            </a:extLst>
          </p:cNvPr>
          <p:cNvCxnSpPr>
            <a:stCxn id="3" idx="3"/>
            <a:endCxn id="2" idx="1"/>
          </p:cNvCxnSpPr>
          <p:nvPr/>
        </p:nvCxnSpPr>
        <p:spPr>
          <a:xfrm flipV="1">
            <a:off x="2081980" y="4133852"/>
            <a:ext cx="37485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8B9CBC42-3E78-CB2E-841D-EC6E22195A81}"/>
              </a:ext>
            </a:extLst>
          </p:cNvPr>
          <p:cNvSpPr/>
          <p:nvPr/>
        </p:nvSpPr>
        <p:spPr>
          <a:xfrm>
            <a:off x="4864511" y="3899107"/>
            <a:ext cx="2032818" cy="4694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Disease detection</a:t>
            </a:r>
          </a:p>
        </p:txBody>
      </p:sp>
      <p:sp>
        <p:nvSpPr>
          <p:cNvPr id="7" name="Rectangle: Rounded Corners 6">
            <a:extLst>
              <a:ext uri="{FF2B5EF4-FFF2-40B4-BE49-F238E27FC236}">
                <a16:creationId xmlns:a16="http://schemas.microsoft.com/office/drawing/2014/main" id="{7277CC73-CDB9-96B6-CC77-BB0358303E3B}"/>
              </a:ext>
            </a:extLst>
          </p:cNvPr>
          <p:cNvSpPr/>
          <p:nvPr/>
        </p:nvSpPr>
        <p:spPr>
          <a:xfrm>
            <a:off x="6950177" y="5053782"/>
            <a:ext cx="1484671" cy="9721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a:t>RESULT</a:t>
            </a:r>
          </a:p>
          <a:p>
            <a:pPr algn="ctr"/>
            <a:r>
              <a:rPr lang="en-IN" dirty="0"/>
              <a:t>Disease and Pesticide solution</a:t>
            </a:r>
          </a:p>
        </p:txBody>
      </p:sp>
      <p:cxnSp>
        <p:nvCxnSpPr>
          <p:cNvPr id="9" name="Straight Arrow Connector 8">
            <a:extLst>
              <a:ext uri="{FF2B5EF4-FFF2-40B4-BE49-F238E27FC236}">
                <a16:creationId xmlns:a16="http://schemas.microsoft.com/office/drawing/2014/main" id="{0F1774DA-F5C2-764C-A9D7-4220A6DBCCAC}"/>
              </a:ext>
            </a:extLst>
          </p:cNvPr>
          <p:cNvCxnSpPr>
            <a:stCxn id="2" idx="3"/>
            <a:endCxn id="6" idx="1"/>
          </p:cNvCxnSpPr>
          <p:nvPr/>
        </p:nvCxnSpPr>
        <p:spPr>
          <a:xfrm>
            <a:off x="4489655" y="4133852"/>
            <a:ext cx="3748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F67A0C58-B762-587B-DDEC-ADD390CCD60E}"/>
              </a:ext>
            </a:extLst>
          </p:cNvPr>
          <p:cNvSpPr txBox="1"/>
          <p:nvPr/>
        </p:nvSpPr>
        <p:spPr>
          <a:xfrm>
            <a:off x="2618453" y="745764"/>
            <a:ext cx="4117259" cy="338554"/>
          </a:xfrm>
          <a:prstGeom prst="rect">
            <a:avLst/>
          </a:prstGeom>
          <a:noFill/>
        </p:spPr>
        <p:txBody>
          <a:bodyPr wrap="square">
            <a:spAutoFit/>
          </a:bodyPr>
          <a:lstStyle/>
          <a:p>
            <a:r>
              <a:rPr lang="en-IN" sz="1600" b="1" dirty="0">
                <a:latin typeface="Times New Roman" panose="02020603050405020304" pitchFamily="18" charset="0"/>
                <a:cs typeface="Times New Roman" panose="02020603050405020304" pitchFamily="18" charset="0"/>
              </a:rPr>
              <a:t>Recovery solution suggestion for diseases</a:t>
            </a:r>
          </a:p>
        </p:txBody>
      </p:sp>
      <p:cxnSp>
        <p:nvCxnSpPr>
          <p:cNvPr id="15" name="Connector: Elbow 14">
            <a:extLst>
              <a:ext uri="{FF2B5EF4-FFF2-40B4-BE49-F238E27FC236}">
                <a16:creationId xmlns:a16="http://schemas.microsoft.com/office/drawing/2014/main" id="{9AF28E02-2417-AC78-E835-67DCB5275983}"/>
              </a:ext>
            </a:extLst>
          </p:cNvPr>
          <p:cNvCxnSpPr>
            <a:stCxn id="6" idx="3"/>
            <a:endCxn id="7" idx="0"/>
          </p:cNvCxnSpPr>
          <p:nvPr/>
        </p:nvCxnSpPr>
        <p:spPr>
          <a:xfrm>
            <a:off x="6897329" y="4133852"/>
            <a:ext cx="795184" cy="91993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EA68C7E2-3F0E-956C-18ED-29FF7893DEC6}"/>
              </a:ext>
            </a:extLst>
          </p:cNvPr>
          <p:cNvCxnSpPr>
            <a:stCxn id="4" idx="2"/>
          </p:cNvCxnSpPr>
          <p:nvPr/>
        </p:nvCxnSpPr>
        <p:spPr>
          <a:xfrm flipH="1">
            <a:off x="7692513" y="3109147"/>
            <a:ext cx="1" cy="10247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Google Shape;200;p29">
            <a:extLst>
              <a:ext uri="{FF2B5EF4-FFF2-40B4-BE49-F238E27FC236}">
                <a16:creationId xmlns:a16="http://schemas.microsoft.com/office/drawing/2014/main" id="{9E3CEB1B-3FD0-7989-3429-9C9ECCFE4B0A}"/>
              </a:ext>
            </a:extLst>
          </p:cNvPr>
          <p:cNvSpPr txBox="1"/>
          <p:nvPr/>
        </p:nvSpPr>
        <p:spPr>
          <a:xfrm>
            <a:off x="2834312" y="0"/>
            <a:ext cx="3678248"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METHODOLOGY</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Tree>
    <p:extLst>
      <p:ext uri="{BB962C8B-B14F-4D97-AF65-F5344CB8AC3E}">
        <p14:creationId xmlns:p14="http://schemas.microsoft.com/office/powerpoint/2010/main" val="3563442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00;p29">
            <a:extLst>
              <a:ext uri="{FF2B5EF4-FFF2-40B4-BE49-F238E27FC236}">
                <a16:creationId xmlns:a16="http://schemas.microsoft.com/office/drawing/2014/main" id="{74E86C55-A4D7-EF6B-5703-3203921B65E5}"/>
              </a:ext>
            </a:extLst>
          </p:cNvPr>
          <p:cNvSpPr txBox="1"/>
          <p:nvPr/>
        </p:nvSpPr>
        <p:spPr>
          <a:xfrm>
            <a:off x="2834312" y="0"/>
            <a:ext cx="3678248"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RESULTS</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graphicFrame>
        <p:nvGraphicFramePr>
          <p:cNvPr id="3" name="Table 2">
            <a:extLst>
              <a:ext uri="{FF2B5EF4-FFF2-40B4-BE49-F238E27FC236}">
                <a16:creationId xmlns:a16="http://schemas.microsoft.com/office/drawing/2014/main" id="{F78A5843-1F3D-F5B6-4565-B0732C47C713}"/>
              </a:ext>
            </a:extLst>
          </p:cNvPr>
          <p:cNvGraphicFramePr>
            <a:graphicFrameLocks noGrp="1"/>
          </p:cNvGraphicFramePr>
          <p:nvPr>
            <p:extLst>
              <p:ext uri="{D42A27DB-BD31-4B8C-83A1-F6EECF244321}">
                <p14:modId xmlns:p14="http://schemas.microsoft.com/office/powerpoint/2010/main" val="4002328450"/>
              </p:ext>
            </p:extLst>
          </p:nvPr>
        </p:nvGraphicFramePr>
        <p:xfrm>
          <a:off x="617630" y="2989310"/>
          <a:ext cx="8111612" cy="2244781"/>
        </p:xfrm>
        <a:graphic>
          <a:graphicData uri="http://schemas.openxmlformats.org/drawingml/2006/table">
            <a:tbl>
              <a:tblPr firstRow="1" firstCol="1" bandRow="1">
                <a:tableStyleId>{22838BEF-8BB2-4498-84A7-C5851F593DF1}</a:tableStyleId>
              </a:tblPr>
              <a:tblGrid>
                <a:gridCol w="2366965">
                  <a:extLst>
                    <a:ext uri="{9D8B030D-6E8A-4147-A177-3AD203B41FA5}">
                      <a16:colId xmlns:a16="http://schemas.microsoft.com/office/drawing/2014/main" val="1200859281"/>
                    </a:ext>
                  </a:extLst>
                </a:gridCol>
                <a:gridCol w="823517">
                  <a:extLst>
                    <a:ext uri="{9D8B030D-6E8A-4147-A177-3AD203B41FA5}">
                      <a16:colId xmlns:a16="http://schemas.microsoft.com/office/drawing/2014/main" val="2380806450"/>
                    </a:ext>
                  </a:extLst>
                </a:gridCol>
                <a:gridCol w="991477">
                  <a:extLst>
                    <a:ext uri="{9D8B030D-6E8A-4147-A177-3AD203B41FA5}">
                      <a16:colId xmlns:a16="http://schemas.microsoft.com/office/drawing/2014/main" val="3819731329"/>
                    </a:ext>
                  </a:extLst>
                </a:gridCol>
                <a:gridCol w="991477">
                  <a:extLst>
                    <a:ext uri="{9D8B030D-6E8A-4147-A177-3AD203B41FA5}">
                      <a16:colId xmlns:a16="http://schemas.microsoft.com/office/drawing/2014/main" val="1336504430"/>
                    </a:ext>
                  </a:extLst>
                </a:gridCol>
                <a:gridCol w="991477">
                  <a:extLst>
                    <a:ext uri="{9D8B030D-6E8A-4147-A177-3AD203B41FA5}">
                      <a16:colId xmlns:a16="http://schemas.microsoft.com/office/drawing/2014/main" val="2541784165"/>
                    </a:ext>
                  </a:extLst>
                </a:gridCol>
                <a:gridCol w="991477">
                  <a:extLst>
                    <a:ext uri="{9D8B030D-6E8A-4147-A177-3AD203B41FA5}">
                      <a16:colId xmlns:a16="http://schemas.microsoft.com/office/drawing/2014/main" val="2143937753"/>
                    </a:ext>
                  </a:extLst>
                </a:gridCol>
                <a:gridCol w="955222">
                  <a:extLst>
                    <a:ext uri="{9D8B030D-6E8A-4147-A177-3AD203B41FA5}">
                      <a16:colId xmlns:a16="http://schemas.microsoft.com/office/drawing/2014/main" val="105508424"/>
                    </a:ext>
                  </a:extLst>
                </a:gridCol>
              </a:tblGrid>
              <a:tr h="459539">
                <a:tc rowSpan="2">
                  <a:txBody>
                    <a:bodyPr/>
                    <a:lstStyle/>
                    <a:p>
                      <a:pPr>
                        <a:lnSpc>
                          <a:spcPct val="150000"/>
                        </a:lnSpc>
                        <a:spcAft>
                          <a:spcPts val="1000"/>
                        </a:spcAft>
                      </a:pPr>
                      <a:r>
                        <a:rPr lang="en-IN" sz="1200" dirty="0">
                          <a:effectLst/>
                        </a:rPr>
                        <a:t> </a:t>
                      </a:r>
                      <a:endParaRPr lang="en-IN" sz="1100" dirty="0">
                        <a:effectLst/>
                      </a:endParaRPr>
                    </a:p>
                    <a:p>
                      <a:pPr>
                        <a:lnSpc>
                          <a:spcPct val="150000"/>
                        </a:lnSpc>
                        <a:spcAft>
                          <a:spcPts val="1000"/>
                        </a:spcAft>
                      </a:pPr>
                      <a:r>
                        <a:rPr lang="en-IN" sz="1200" dirty="0">
                          <a:effectLst/>
                        </a:rPr>
                        <a:t>Task</a:t>
                      </a:r>
                      <a:endParaRPr lang="en-IN" sz="1100" dirty="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gridSpan="2">
                  <a:txBody>
                    <a:bodyPr/>
                    <a:lstStyle/>
                    <a:p>
                      <a:pPr>
                        <a:lnSpc>
                          <a:spcPct val="150000"/>
                        </a:lnSpc>
                        <a:spcAft>
                          <a:spcPts val="1000"/>
                        </a:spcAft>
                      </a:pPr>
                      <a:r>
                        <a:rPr lang="en-IN" sz="1200" dirty="0">
                          <a:effectLst/>
                        </a:rPr>
                        <a:t>KNN Classifier</a:t>
                      </a:r>
                      <a:endParaRPr lang="en-IN" sz="1100" dirty="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hMerge="1">
                  <a:txBody>
                    <a:bodyPr/>
                    <a:lstStyle/>
                    <a:p>
                      <a:endParaRPr lang="en-IN"/>
                    </a:p>
                  </a:txBody>
                  <a:tcPr/>
                </a:tc>
                <a:tc gridSpan="2">
                  <a:txBody>
                    <a:bodyPr/>
                    <a:lstStyle/>
                    <a:p>
                      <a:pPr>
                        <a:lnSpc>
                          <a:spcPct val="150000"/>
                        </a:lnSpc>
                        <a:spcAft>
                          <a:spcPts val="1000"/>
                        </a:spcAft>
                      </a:pPr>
                      <a:r>
                        <a:rPr lang="en-IN" sz="1200">
                          <a:effectLst/>
                        </a:rPr>
                        <a:t>Random Forest</a:t>
                      </a:r>
                      <a:endParaRPr lang="en-IN" sz="110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hMerge="1">
                  <a:txBody>
                    <a:bodyPr/>
                    <a:lstStyle/>
                    <a:p>
                      <a:endParaRPr lang="en-IN"/>
                    </a:p>
                  </a:txBody>
                  <a:tcPr/>
                </a:tc>
                <a:tc gridSpan="2">
                  <a:txBody>
                    <a:bodyPr/>
                    <a:lstStyle/>
                    <a:p>
                      <a:pPr>
                        <a:lnSpc>
                          <a:spcPct val="150000"/>
                        </a:lnSpc>
                        <a:spcAft>
                          <a:spcPts val="1000"/>
                        </a:spcAft>
                      </a:pPr>
                      <a:r>
                        <a:rPr lang="en-IN" sz="1200">
                          <a:effectLst/>
                        </a:rPr>
                        <a:t>XGBoost</a:t>
                      </a:r>
                      <a:endParaRPr lang="en-IN" sz="110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hMerge="1">
                  <a:txBody>
                    <a:bodyPr/>
                    <a:lstStyle/>
                    <a:p>
                      <a:endParaRPr lang="en-IN"/>
                    </a:p>
                  </a:txBody>
                  <a:tcPr/>
                </a:tc>
                <a:extLst>
                  <a:ext uri="{0D108BD9-81ED-4DB2-BD59-A6C34878D82A}">
                    <a16:rowId xmlns:a16="http://schemas.microsoft.com/office/drawing/2014/main" val="3972955812"/>
                  </a:ext>
                </a:extLst>
              </a:tr>
              <a:tr h="485070">
                <a:tc vMerge="1">
                  <a:txBody>
                    <a:bodyPr/>
                    <a:lstStyle/>
                    <a:p>
                      <a:endParaRPr lang="en-IN"/>
                    </a:p>
                  </a:txBody>
                  <a:tcPr/>
                </a:tc>
                <a:tc>
                  <a:txBody>
                    <a:bodyPr/>
                    <a:lstStyle/>
                    <a:p>
                      <a:pPr>
                        <a:lnSpc>
                          <a:spcPct val="150000"/>
                        </a:lnSpc>
                        <a:spcAft>
                          <a:spcPts val="1000"/>
                        </a:spcAft>
                      </a:pPr>
                      <a:r>
                        <a:rPr lang="en-IN" sz="1200">
                          <a:effectLst/>
                        </a:rPr>
                        <a:t>Train</a:t>
                      </a:r>
                      <a:endParaRPr lang="en-IN" sz="110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a:txBody>
                    <a:bodyPr/>
                    <a:lstStyle/>
                    <a:p>
                      <a:pPr>
                        <a:lnSpc>
                          <a:spcPct val="150000"/>
                        </a:lnSpc>
                        <a:spcAft>
                          <a:spcPts val="1000"/>
                        </a:spcAft>
                      </a:pPr>
                      <a:r>
                        <a:rPr lang="en-IN" sz="1200" dirty="0">
                          <a:effectLst/>
                        </a:rPr>
                        <a:t>Test</a:t>
                      </a:r>
                      <a:endParaRPr lang="en-IN" sz="1100" dirty="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a:txBody>
                    <a:bodyPr/>
                    <a:lstStyle/>
                    <a:p>
                      <a:pPr>
                        <a:lnSpc>
                          <a:spcPct val="150000"/>
                        </a:lnSpc>
                        <a:spcAft>
                          <a:spcPts val="1000"/>
                        </a:spcAft>
                      </a:pPr>
                      <a:r>
                        <a:rPr lang="en-IN" sz="1200">
                          <a:effectLst/>
                        </a:rPr>
                        <a:t>Train</a:t>
                      </a:r>
                      <a:endParaRPr lang="en-IN" sz="110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a:txBody>
                    <a:bodyPr/>
                    <a:lstStyle/>
                    <a:p>
                      <a:pPr>
                        <a:lnSpc>
                          <a:spcPct val="150000"/>
                        </a:lnSpc>
                        <a:spcAft>
                          <a:spcPts val="1000"/>
                        </a:spcAft>
                      </a:pPr>
                      <a:r>
                        <a:rPr lang="en-IN" sz="1200">
                          <a:effectLst/>
                        </a:rPr>
                        <a:t>Test</a:t>
                      </a:r>
                      <a:endParaRPr lang="en-IN" sz="110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a:txBody>
                    <a:bodyPr/>
                    <a:lstStyle/>
                    <a:p>
                      <a:pPr>
                        <a:lnSpc>
                          <a:spcPct val="150000"/>
                        </a:lnSpc>
                        <a:spcAft>
                          <a:spcPts val="1000"/>
                        </a:spcAft>
                      </a:pPr>
                      <a:r>
                        <a:rPr lang="en-IN" sz="1200">
                          <a:effectLst/>
                        </a:rPr>
                        <a:t>Train</a:t>
                      </a:r>
                      <a:endParaRPr lang="en-IN" sz="110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a:txBody>
                    <a:bodyPr/>
                    <a:lstStyle/>
                    <a:p>
                      <a:pPr>
                        <a:lnSpc>
                          <a:spcPct val="150000"/>
                        </a:lnSpc>
                        <a:spcAft>
                          <a:spcPts val="1000"/>
                        </a:spcAft>
                      </a:pPr>
                      <a:r>
                        <a:rPr lang="en-IN" sz="1200">
                          <a:effectLst/>
                        </a:rPr>
                        <a:t>Test</a:t>
                      </a:r>
                      <a:endParaRPr lang="en-IN" sz="110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extLst>
                  <a:ext uri="{0D108BD9-81ED-4DB2-BD59-A6C34878D82A}">
                    <a16:rowId xmlns:a16="http://schemas.microsoft.com/office/drawing/2014/main" val="875267436"/>
                  </a:ext>
                </a:extLst>
              </a:tr>
              <a:tr h="541235">
                <a:tc>
                  <a:txBody>
                    <a:bodyPr/>
                    <a:lstStyle/>
                    <a:p>
                      <a:pPr>
                        <a:lnSpc>
                          <a:spcPct val="150000"/>
                        </a:lnSpc>
                        <a:spcAft>
                          <a:spcPts val="1000"/>
                        </a:spcAft>
                      </a:pPr>
                      <a:r>
                        <a:rPr lang="en-IN" sz="1200">
                          <a:effectLst/>
                        </a:rPr>
                        <a:t>Crop Recommendation</a:t>
                      </a:r>
                      <a:endParaRPr lang="en-IN" sz="110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a:txBody>
                    <a:bodyPr/>
                    <a:lstStyle/>
                    <a:p>
                      <a:pPr>
                        <a:lnSpc>
                          <a:spcPct val="150000"/>
                        </a:lnSpc>
                        <a:spcAft>
                          <a:spcPts val="1000"/>
                        </a:spcAft>
                      </a:pPr>
                      <a:r>
                        <a:rPr lang="en-IN" sz="1200">
                          <a:effectLst/>
                        </a:rPr>
                        <a:t>97%</a:t>
                      </a:r>
                      <a:endParaRPr lang="en-IN" sz="110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a:txBody>
                    <a:bodyPr/>
                    <a:lstStyle/>
                    <a:p>
                      <a:pPr>
                        <a:lnSpc>
                          <a:spcPct val="150000"/>
                        </a:lnSpc>
                        <a:spcAft>
                          <a:spcPts val="1000"/>
                        </a:spcAft>
                      </a:pPr>
                      <a:r>
                        <a:rPr lang="en-IN" sz="1200">
                          <a:effectLst/>
                        </a:rPr>
                        <a:t>95%</a:t>
                      </a:r>
                      <a:endParaRPr lang="en-IN" sz="110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a:txBody>
                    <a:bodyPr/>
                    <a:lstStyle/>
                    <a:p>
                      <a:pPr>
                        <a:lnSpc>
                          <a:spcPct val="150000"/>
                        </a:lnSpc>
                        <a:spcAft>
                          <a:spcPts val="1000"/>
                        </a:spcAft>
                      </a:pPr>
                      <a:r>
                        <a:rPr lang="en-IN" sz="1200" dirty="0">
                          <a:effectLst/>
                        </a:rPr>
                        <a:t>99%</a:t>
                      </a:r>
                      <a:endParaRPr lang="en-IN" sz="1100" dirty="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a:txBody>
                    <a:bodyPr/>
                    <a:lstStyle/>
                    <a:p>
                      <a:pPr>
                        <a:lnSpc>
                          <a:spcPct val="150000"/>
                        </a:lnSpc>
                        <a:spcAft>
                          <a:spcPts val="1000"/>
                        </a:spcAft>
                      </a:pPr>
                      <a:r>
                        <a:rPr lang="en-IN" sz="1200">
                          <a:effectLst/>
                        </a:rPr>
                        <a:t>99%</a:t>
                      </a:r>
                      <a:endParaRPr lang="en-IN" sz="110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a:txBody>
                    <a:bodyPr/>
                    <a:lstStyle/>
                    <a:p>
                      <a:pPr>
                        <a:lnSpc>
                          <a:spcPct val="150000"/>
                        </a:lnSpc>
                        <a:spcAft>
                          <a:spcPts val="1000"/>
                        </a:spcAft>
                      </a:pPr>
                      <a:r>
                        <a:rPr lang="en-IN" sz="1200">
                          <a:effectLst/>
                        </a:rPr>
                        <a:t>99%</a:t>
                      </a:r>
                      <a:endParaRPr lang="en-IN" sz="110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a:txBody>
                    <a:bodyPr/>
                    <a:lstStyle/>
                    <a:p>
                      <a:pPr>
                        <a:lnSpc>
                          <a:spcPct val="150000"/>
                        </a:lnSpc>
                        <a:spcAft>
                          <a:spcPts val="1000"/>
                        </a:spcAft>
                      </a:pPr>
                      <a:r>
                        <a:rPr lang="en-IN" sz="1200">
                          <a:effectLst/>
                        </a:rPr>
                        <a:t>98%</a:t>
                      </a:r>
                      <a:endParaRPr lang="en-IN" sz="110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extLst>
                  <a:ext uri="{0D108BD9-81ED-4DB2-BD59-A6C34878D82A}">
                    <a16:rowId xmlns:a16="http://schemas.microsoft.com/office/drawing/2014/main" val="3316115983"/>
                  </a:ext>
                </a:extLst>
              </a:tr>
              <a:tr h="758937">
                <a:tc>
                  <a:txBody>
                    <a:bodyPr/>
                    <a:lstStyle/>
                    <a:p>
                      <a:pPr>
                        <a:lnSpc>
                          <a:spcPct val="150000"/>
                        </a:lnSpc>
                        <a:spcAft>
                          <a:spcPts val="1000"/>
                        </a:spcAft>
                      </a:pPr>
                      <a:r>
                        <a:rPr lang="en-IN" sz="1200">
                          <a:effectLst/>
                        </a:rPr>
                        <a:t>Fertilizer recommendation</a:t>
                      </a:r>
                      <a:endParaRPr lang="en-IN" sz="110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a:txBody>
                    <a:bodyPr/>
                    <a:lstStyle/>
                    <a:p>
                      <a:pPr>
                        <a:lnSpc>
                          <a:spcPct val="150000"/>
                        </a:lnSpc>
                        <a:spcAft>
                          <a:spcPts val="1000"/>
                        </a:spcAft>
                      </a:pPr>
                      <a:r>
                        <a:rPr lang="en-IN" sz="1200">
                          <a:effectLst/>
                        </a:rPr>
                        <a:t>100%</a:t>
                      </a:r>
                      <a:endParaRPr lang="en-IN" sz="110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a:txBody>
                    <a:bodyPr/>
                    <a:lstStyle/>
                    <a:p>
                      <a:pPr>
                        <a:lnSpc>
                          <a:spcPct val="150000"/>
                        </a:lnSpc>
                        <a:spcAft>
                          <a:spcPts val="1000"/>
                        </a:spcAft>
                      </a:pPr>
                      <a:r>
                        <a:rPr lang="en-IN" sz="1200">
                          <a:effectLst/>
                        </a:rPr>
                        <a:t>94%</a:t>
                      </a:r>
                      <a:endParaRPr lang="en-IN" sz="110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a:txBody>
                    <a:bodyPr/>
                    <a:lstStyle/>
                    <a:p>
                      <a:pPr>
                        <a:lnSpc>
                          <a:spcPct val="150000"/>
                        </a:lnSpc>
                        <a:spcAft>
                          <a:spcPts val="1000"/>
                        </a:spcAft>
                      </a:pPr>
                      <a:r>
                        <a:rPr lang="en-IN" sz="1200">
                          <a:effectLst/>
                        </a:rPr>
                        <a:t>100%</a:t>
                      </a:r>
                      <a:endParaRPr lang="en-IN" sz="110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a:txBody>
                    <a:bodyPr/>
                    <a:lstStyle/>
                    <a:p>
                      <a:pPr>
                        <a:lnSpc>
                          <a:spcPct val="150000"/>
                        </a:lnSpc>
                        <a:spcAft>
                          <a:spcPts val="1000"/>
                        </a:spcAft>
                      </a:pPr>
                      <a:r>
                        <a:rPr lang="en-IN" sz="1200">
                          <a:effectLst/>
                        </a:rPr>
                        <a:t>100%</a:t>
                      </a:r>
                      <a:endParaRPr lang="en-IN" sz="110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a:txBody>
                    <a:bodyPr/>
                    <a:lstStyle/>
                    <a:p>
                      <a:pPr>
                        <a:lnSpc>
                          <a:spcPct val="150000"/>
                        </a:lnSpc>
                        <a:spcAft>
                          <a:spcPts val="1000"/>
                        </a:spcAft>
                      </a:pPr>
                      <a:r>
                        <a:rPr lang="en-IN" sz="1200">
                          <a:effectLst/>
                        </a:rPr>
                        <a:t>100%</a:t>
                      </a:r>
                      <a:endParaRPr lang="en-IN" sz="110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a:txBody>
                    <a:bodyPr/>
                    <a:lstStyle/>
                    <a:p>
                      <a:pPr>
                        <a:lnSpc>
                          <a:spcPct val="150000"/>
                        </a:lnSpc>
                        <a:spcAft>
                          <a:spcPts val="1000"/>
                        </a:spcAft>
                      </a:pPr>
                      <a:r>
                        <a:rPr lang="en-IN" sz="1200" dirty="0">
                          <a:effectLst/>
                        </a:rPr>
                        <a:t>100%</a:t>
                      </a:r>
                      <a:endParaRPr lang="en-IN" sz="1100" dirty="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extLst>
                  <a:ext uri="{0D108BD9-81ED-4DB2-BD59-A6C34878D82A}">
                    <a16:rowId xmlns:a16="http://schemas.microsoft.com/office/drawing/2014/main" val="3201875227"/>
                  </a:ext>
                </a:extLst>
              </a:tr>
            </a:tbl>
          </a:graphicData>
        </a:graphic>
      </p:graphicFrame>
      <p:sp>
        <p:nvSpPr>
          <p:cNvPr id="5" name="TextBox 4">
            <a:extLst>
              <a:ext uri="{FF2B5EF4-FFF2-40B4-BE49-F238E27FC236}">
                <a16:creationId xmlns:a16="http://schemas.microsoft.com/office/drawing/2014/main" id="{DD9625AD-CD36-4CDF-0120-A3B3B9D699F8}"/>
              </a:ext>
            </a:extLst>
          </p:cNvPr>
          <p:cNvSpPr txBox="1"/>
          <p:nvPr/>
        </p:nvSpPr>
        <p:spPr>
          <a:xfrm>
            <a:off x="617630" y="1623909"/>
            <a:ext cx="8310060" cy="1023165"/>
          </a:xfrm>
          <a:prstGeom prst="rect">
            <a:avLst/>
          </a:prstGeom>
          <a:noFill/>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Below table shows the results of the different models that have been built on the crop and fertilizers datasets. Out of all the models random forest has shown the best results. So we have decided to deploy the random forest model. </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FB1DA04-6A34-B7E9-1968-DE436C49A3DC}"/>
              </a:ext>
            </a:extLst>
          </p:cNvPr>
          <p:cNvSpPr txBox="1"/>
          <p:nvPr/>
        </p:nvSpPr>
        <p:spPr>
          <a:xfrm>
            <a:off x="617630" y="1184219"/>
            <a:ext cx="4210009" cy="338554"/>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Crop and fertilizer recommendation results :</a:t>
            </a:r>
            <a:endParaRPr lang="en-IN" sz="16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A41265E-3F59-BBD0-E274-F40DCDD2D3E4}"/>
              </a:ext>
            </a:extLst>
          </p:cNvPr>
          <p:cNvSpPr txBox="1"/>
          <p:nvPr/>
        </p:nvSpPr>
        <p:spPr>
          <a:xfrm>
            <a:off x="1696957" y="5366004"/>
            <a:ext cx="6261364" cy="307777"/>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Table  :  Accuracy Results of different models on crop and fertilizer dataset</a:t>
            </a:r>
            <a:endParaRPr lang="en-US" dirty="0"/>
          </a:p>
        </p:txBody>
      </p:sp>
    </p:spTree>
    <p:extLst>
      <p:ext uri="{BB962C8B-B14F-4D97-AF65-F5344CB8AC3E}">
        <p14:creationId xmlns:p14="http://schemas.microsoft.com/office/powerpoint/2010/main" val="1727516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ADCBE41-4678-3BB8-1B17-9AD1F9B784AD}"/>
              </a:ext>
            </a:extLst>
          </p:cNvPr>
          <p:cNvPicPr>
            <a:picLocks noChangeAspect="1"/>
          </p:cNvPicPr>
          <p:nvPr/>
        </p:nvPicPr>
        <p:blipFill rotWithShape="1">
          <a:blip r:embed="rId2"/>
          <a:srcRect l="8834" r="8065"/>
          <a:stretch/>
        </p:blipFill>
        <p:spPr>
          <a:xfrm>
            <a:off x="420547" y="1723100"/>
            <a:ext cx="8505776" cy="3411800"/>
          </a:xfrm>
          <a:prstGeom prst="rect">
            <a:avLst/>
          </a:prstGeom>
        </p:spPr>
      </p:pic>
      <p:sp>
        <p:nvSpPr>
          <p:cNvPr id="11" name="TextBox 10">
            <a:extLst>
              <a:ext uri="{FF2B5EF4-FFF2-40B4-BE49-F238E27FC236}">
                <a16:creationId xmlns:a16="http://schemas.microsoft.com/office/drawing/2014/main" id="{79D2D285-D5C8-8ECE-A086-929F69AA2083}"/>
              </a:ext>
            </a:extLst>
          </p:cNvPr>
          <p:cNvSpPr txBox="1"/>
          <p:nvPr/>
        </p:nvSpPr>
        <p:spPr>
          <a:xfrm>
            <a:off x="1538000" y="5401588"/>
            <a:ext cx="6270871" cy="307777"/>
          </a:xfrm>
          <a:prstGeom prst="rect">
            <a:avLst/>
          </a:prstGeom>
          <a:noFill/>
        </p:spPr>
        <p:txBody>
          <a:bodyPr wrap="square">
            <a:spAutoFit/>
          </a:bodyPr>
          <a:lstStyle/>
          <a:p>
            <a:r>
              <a:rPr lang="en-US" sz="1400" b="0" i="0" dirty="0">
                <a:solidFill>
                  <a:srgbClr val="202124"/>
                </a:solidFill>
                <a:effectLst/>
                <a:latin typeface="Times New Roman" panose="02020603050405020304" pitchFamily="18" charset="0"/>
                <a:cs typeface="Times New Roman" panose="02020603050405020304" pitchFamily="18" charset="0"/>
              </a:rPr>
              <a:t>Training and Validation Scores of Efficient Net model on Rice disease classification</a:t>
            </a:r>
            <a:endParaRPr lang="en-IN" dirty="0"/>
          </a:p>
        </p:txBody>
      </p:sp>
      <p:sp>
        <p:nvSpPr>
          <p:cNvPr id="2" name="Google Shape;200;p29">
            <a:extLst>
              <a:ext uri="{FF2B5EF4-FFF2-40B4-BE49-F238E27FC236}">
                <a16:creationId xmlns:a16="http://schemas.microsoft.com/office/drawing/2014/main" id="{74E86C55-A4D7-EF6B-5703-3203921B65E5}"/>
              </a:ext>
            </a:extLst>
          </p:cNvPr>
          <p:cNvSpPr txBox="1"/>
          <p:nvPr/>
        </p:nvSpPr>
        <p:spPr>
          <a:xfrm>
            <a:off x="2834312" y="0"/>
            <a:ext cx="3678248"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RESULTS</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
        <p:nvSpPr>
          <p:cNvPr id="4" name="TextBox 3">
            <a:extLst>
              <a:ext uri="{FF2B5EF4-FFF2-40B4-BE49-F238E27FC236}">
                <a16:creationId xmlns:a16="http://schemas.microsoft.com/office/drawing/2014/main" id="{BBC29271-A068-08A5-0664-0FC44E7B0EDB}"/>
              </a:ext>
            </a:extLst>
          </p:cNvPr>
          <p:cNvSpPr txBox="1"/>
          <p:nvPr/>
        </p:nvSpPr>
        <p:spPr>
          <a:xfrm>
            <a:off x="420547" y="838188"/>
            <a:ext cx="3994137"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Paddy disease classification results :</a:t>
            </a:r>
            <a:endParaRPr lang="en-IN" sz="18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5E4EBF1-DFC9-ADF4-2C7C-16E5607CFF79}"/>
              </a:ext>
            </a:extLst>
          </p:cNvPr>
          <p:cNvSpPr txBox="1"/>
          <p:nvPr/>
        </p:nvSpPr>
        <p:spPr>
          <a:xfrm>
            <a:off x="420547" y="1415323"/>
            <a:ext cx="1659194" cy="307777"/>
          </a:xfrm>
          <a:prstGeom prst="rect">
            <a:avLst/>
          </a:prstGeom>
          <a:noFill/>
        </p:spPr>
        <p:txBody>
          <a:bodyPr wrap="square">
            <a:spAutoFit/>
          </a:bodyPr>
          <a:lstStyle/>
          <a:p>
            <a:r>
              <a:rPr lang="en-US" sz="1400" b="1" i="0" dirty="0">
                <a:solidFill>
                  <a:srgbClr val="202124"/>
                </a:solidFill>
                <a:effectLst/>
                <a:latin typeface="Times New Roman" panose="02020603050405020304" pitchFamily="18" charset="0"/>
                <a:cs typeface="Times New Roman" panose="02020603050405020304" pitchFamily="18" charset="0"/>
              </a:rPr>
              <a:t>EfficientNet - B0 : </a:t>
            </a:r>
            <a:endParaRPr lang="en-IN" b="1" dirty="0"/>
          </a:p>
        </p:txBody>
      </p:sp>
    </p:spTree>
    <p:extLst>
      <p:ext uri="{BB962C8B-B14F-4D97-AF65-F5344CB8AC3E}">
        <p14:creationId xmlns:p14="http://schemas.microsoft.com/office/powerpoint/2010/main" val="38964758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9D2D285-D5C8-8ECE-A086-929F69AA2083}"/>
              </a:ext>
            </a:extLst>
          </p:cNvPr>
          <p:cNvSpPr txBox="1"/>
          <p:nvPr/>
        </p:nvSpPr>
        <p:spPr>
          <a:xfrm>
            <a:off x="1537999" y="5712035"/>
            <a:ext cx="6270871" cy="307777"/>
          </a:xfrm>
          <a:prstGeom prst="rect">
            <a:avLst/>
          </a:prstGeom>
          <a:noFill/>
        </p:spPr>
        <p:txBody>
          <a:bodyPr wrap="square">
            <a:spAutoFit/>
          </a:bodyPr>
          <a:lstStyle/>
          <a:p>
            <a:r>
              <a:rPr lang="en-US" sz="1400" b="0" i="0" dirty="0">
                <a:solidFill>
                  <a:srgbClr val="202124"/>
                </a:solidFill>
                <a:effectLst/>
                <a:latin typeface="Times New Roman" panose="02020603050405020304" pitchFamily="18" charset="0"/>
                <a:cs typeface="Times New Roman" panose="02020603050405020304" pitchFamily="18" charset="0"/>
              </a:rPr>
              <a:t>Training and Validation Scores of Efficient Net model on Rice disease classification</a:t>
            </a:r>
            <a:endParaRPr lang="en-IN" dirty="0"/>
          </a:p>
        </p:txBody>
      </p:sp>
      <p:sp>
        <p:nvSpPr>
          <p:cNvPr id="2" name="Google Shape;200;p29">
            <a:extLst>
              <a:ext uri="{FF2B5EF4-FFF2-40B4-BE49-F238E27FC236}">
                <a16:creationId xmlns:a16="http://schemas.microsoft.com/office/drawing/2014/main" id="{74E86C55-A4D7-EF6B-5703-3203921B65E5}"/>
              </a:ext>
            </a:extLst>
          </p:cNvPr>
          <p:cNvSpPr txBox="1"/>
          <p:nvPr/>
        </p:nvSpPr>
        <p:spPr>
          <a:xfrm>
            <a:off x="2834312" y="0"/>
            <a:ext cx="3678248"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RESULTS</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
        <p:nvSpPr>
          <p:cNvPr id="4" name="TextBox 3">
            <a:extLst>
              <a:ext uri="{FF2B5EF4-FFF2-40B4-BE49-F238E27FC236}">
                <a16:creationId xmlns:a16="http://schemas.microsoft.com/office/drawing/2014/main" id="{BBC29271-A068-08A5-0664-0FC44E7B0EDB}"/>
              </a:ext>
            </a:extLst>
          </p:cNvPr>
          <p:cNvSpPr txBox="1"/>
          <p:nvPr/>
        </p:nvSpPr>
        <p:spPr>
          <a:xfrm>
            <a:off x="420547" y="838188"/>
            <a:ext cx="3994137"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Paddy disease classification results :</a:t>
            </a:r>
            <a:endParaRPr lang="en-IN" sz="18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5E4EBF1-DFC9-ADF4-2C7C-16E5607CFF79}"/>
              </a:ext>
            </a:extLst>
          </p:cNvPr>
          <p:cNvSpPr txBox="1"/>
          <p:nvPr/>
        </p:nvSpPr>
        <p:spPr>
          <a:xfrm>
            <a:off x="420547" y="1415323"/>
            <a:ext cx="1659194" cy="307777"/>
          </a:xfrm>
          <a:prstGeom prst="rect">
            <a:avLst/>
          </a:prstGeom>
          <a:noFill/>
        </p:spPr>
        <p:txBody>
          <a:bodyPr wrap="square">
            <a:spAutoFit/>
          </a:bodyPr>
          <a:lstStyle/>
          <a:p>
            <a:r>
              <a:rPr lang="en-US" b="1" dirty="0">
                <a:solidFill>
                  <a:srgbClr val="202124"/>
                </a:solidFill>
                <a:latin typeface="Times New Roman" panose="02020603050405020304" pitchFamily="18" charset="0"/>
                <a:cs typeface="Times New Roman" panose="02020603050405020304" pitchFamily="18" charset="0"/>
              </a:rPr>
              <a:t>VGG-16</a:t>
            </a:r>
            <a:endParaRPr lang="en-IN" b="1" dirty="0"/>
          </a:p>
        </p:txBody>
      </p:sp>
      <p:pic>
        <p:nvPicPr>
          <p:cNvPr id="3" name="Picture 2">
            <a:extLst>
              <a:ext uri="{FF2B5EF4-FFF2-40B4-BE49-F238E27FC236}">
                <a16:creationId xmlns:a16="http://schemas.microsoft.com/office/drawing/2014/main" id="{7EB63A05-97F6-9A79-C127-5EEF42E06B53}"/>
              </a:ext>
            </a:extLst>
          </p:cNvPr>
          <p:cNvPicPr>
            <a:picLocks noChangeAspect="1"/>
          </p:cNvPicPr>
          <p:nvPr/>
        </p:nvPicPr>
        <p:blipFill>
          <a:blip r:embed="rId2">
            <a:extLst>
              <a:ext uri="{28A0092B-C50C-407E-A947-70E740481C1C}">
                <a14:useLocalDpi xmlns:a14="http://schemas.microsoft.com/office/drawing/2010/main" val="0"/>
              </a:ext>
            </a:extLst>
          </a:blip>
          <a:srcRect l="7918" r="7918"/>
          <a:stretch>
            <a:fillRect/>
          </a:stretch>
        </p:blipFill>
        <p:spPr bwMode="auto">
          <a:xfrm>
            <a:off x="547980" y="1928667"/>
            <a:ext cx="8418699" cy="333379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231321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9D2D285-D5C8-8ECE-A086-929F69AA2083}"/>
              </a:ext>
            </a:extLst>
          </p:cNvPr>
          <p:cNvSpPr txBox="1"/>
          <p:nvPr/>
        </p:nvSpPr>
        <p:spPr>
          <a:xfrm>
            <a:off x="2465970" y="5336471"/>
            <a:ext cx="4414932" cy="307777"/>
          </a:xfrm>
          <a:prstGeom prst="rect">
            <a:avLst/>
          </a:prstGeom>
          <a:noFill/>
        </p:spPr>
        <p:txBody>
          <a:bodyPr wrap="square">
            <a:spAutoFit/>
          </a:bodyPr>
          <a:lstStyle/>
          <a:p>
            <a:r>
              <a:rPr lang="en-US" sz="1400" b="0" i="0" dirty="0">
                <a:solidFill>
                  <a:srgbClr val="202124"/>
                </a:solidFill>
                <a:effectLst/>
                <a:latin typeface="Times New Roman" panose="02020603050405020304" pitchFamily="18" charset="0"/>
                <a:cs typeface="Times New Roman" panose="02020603050405020304" pitchFamily="18" charset="0"/>
              </a:rPr>
              <a:t>Training and Validation Scores </a:t>
            </a:r>
            <a:r>
              <a:rPr lang="en-US" dirty="0">
                <a:solidFill>
                  <a:srgbClr val="202124"/>
                </a:solidFill>
                <a:latin typeface="Times New Roman" panose="02020603050405020304" pitchFamily="18" charset="0"/>
                <a:cs typeface="Times New Roman" panose="02020603050405020304" pitchFamily="18" charset="0"/>
              </a:rPr>
              <a:t>on Paddy disease dataset</a:t>
            </a:r>
            <a:endParaRPr lang="en-IN" dirty="0"/>
          </a:p>
        </p:txBody>
      </p:sp>
      <p:sp>
        <p:nvSpPr>
          <p:cNvPr id="2" name="Google Shape;200;p29">
            <a:extLst>
              <a:ext uri="{FF2B5EF4-FFF2-40B4-BE49-F238E27FC236}">
                <a16:creationId xmlns:a16="http://schemas.microsoft.com/office/drawing/2014/main" id="{74E86C55-A4D7-EF6B-5703-3203921B65E5}"/>
              </a:ext>
            </a:extLst>
          </p:cNvPr>
          <p:cNvSpPr txBox="1"/>
          <p:nvPr/>
        </p:nvSpPr>
        <p:spPr>
          <a:xfrm>
            <a:off x="2834312" y="0"/>
            <a:ext cx="3678248"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RESULTS</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
        <p:nvSpPr>
          <p:cNvPr id="4" name="TextBox 3">
            <a:extLst>
              <a:ext uri="{FF2B5EF4-FFF2-40B4-BE49-F238E27FC236}">
                <a16:creationId xmlns:a16="http://schemas.microsoft.com/office/drawing/2014/main" id="{BBC29271-A068-08A5-0664-0FC44E7B0EDB}"/>
              </a:ext>
            </a:extLst>
          </p:cNvPr>
          <p:cNvSpPr txBox="1"/>
          <p:nvPr/>
        </p:nvSpPr>
        <p:spPr>
          <a:xfrm>
            <a:off x="420547" y="838188"/>
            <a:ext cx="3994137"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Paddy disease classification results :</a:t>
            </a:r>
            <a:endParaRPr lang="en-IN" sz="1800" b="1" dirty="0">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CE45BC7F-A855-E55D-F1DE-C0E390151764}"/>
              </a:ext>
            </a:extLst>
          </p:cNvPr>
          <p:cNvGraphicFramePr>
            <a:graphicFrameLocks noGrp="1"/>
          </p:cNvGraphicFramePr>
          <p:nvPr>
            <p:extLst>
              <p:ext uri="{D42A27DB-BD31-4B8C-83A1-F6EECF244321}">
                <p14:modId xmlns:p14="http://schemas.microsoft.com/office/powerpoint/2010/main" val="1227281397"/>
              </p:ext>
            </p:extLst>
          </p:nvPr>
        </p:nvGraphicFramePr>
        <p:xfrm>
          <a:off x="821094" y="2453951"/>
          <a:ext cx="7483152" cy="2187424"/>
        </p:xfrm>
        <a:graphic>
          <a:graphicData uri="http://schemas.openxmlformats.org/drawingml/2006/table">
            <a:tbl>
              <a:tblPr firstRow="1" firstCol="1" bandRow="1">
                <a:tableStyleId>{22838BEF-8BB2-4498-84A7-C5851F593DF1}</a:tableStyleId>
              </a:tblPr>
              <a:tblGrid>
                <a:gridCol w="1862118">
                  <a:extLst>
                    <a:ext uri="{9D8B030D-6E8A-4147-A177-3AD203B41FA5}">
                      <a16:colId xmlns:a16="http://schemas.microsoft.com/office/drawing/2014/main" val="1831670680"/>
                    </a:ext>
                  </a:extLst>
                </a:gridCol>
                <a:gridCol w="1891136">
                  <a:extLst>
                    <a:ext uri="{9D8B030D-6E8A-4147-A177-3AD203B41FA5}">
                      <a16:colId xmlns:a16="http://schemas.microsoft.com/office/drawing/2014/main" val="3689783296"/>
                    </a:ext>
                  </a:extLst>
                </a:gridCol>
                <a:gridCol w="1826730">
                  <a:extLst>
                    <a:ext uri="{9D8B030D-6E8A-4147-A177-3AD203B41FA5}">
                      <a16:colId xmlns:a16="http://schemas.microsoft.com/office/drawing/2014/main" val="336363450"/>
                    </a:ext>
                  </a:extLst>
                </a:gridCol>
                <a:gridCol w="1903168">
                  <a:extLst>
                    <a:ext uri="{9D8B030D-6E8A-4147-A177-3AD203B41FA5}">
                      <a16:colId xmlns:a16="http://schemas.microsoft.com/office/drawing/2014/main" val="2651290430"/>
                    </a:ext>
                  </a:extLst>
                </a:gridCol>
              </a:tblGrid>
              <a:tr h="552281">
                <a:tc>
                  <a:txBody>
                    <a:bodyPr/>
                    <a:lstStyle/>
                    <a:p>
                      <a:pPr algn="l">
                        <a:lnSpc>
                          <a:spcPct val="115000"/>
                        </a:lnSpc>
                        <a:spcAft>
                          <a:spcPts val="1000"/>
                        </a:spcAft>
                        <a:tabLst>
                          <a:tab pos="736600" algn="ctr"/>
                        </a:tabLst>
                      </a:pPr>
                      <a:r>
                        <a:rPr lang="en-IN" sz="1200">
                          <a:effectLst/>
                        </a:rPr>
                        <a:t>Architecture</a:t>
                      </a:r>
                      <a:endParaRPr lang="en-US" sz="110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a:txBody>
                    <a:bodyPr/>
                    <a:lstStyle/>
                    <a:p>
                      <a:pPr algn="l">
                        <a:lnSpc>
                          <a:spcPct val="115000"/>
                        </a:lnSpc>
                        <a:spcAft>
                          <a:spcPts val="1000"/>
                        </a:spcAft>
                      </a:pPr>
                      <a:r>
                        <a:rPr lang="en-IN" sz="1200">
                          <a:effectLst/>
                        </a:rPr>
                        <a:t>Training accuracy</a:t>
                      </a:r>
                      <a:endParaRPr lang="en-US" sz="110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a:txBody>
                    <a:bodyPr/>
                    <a:lstStyle/>
                    <a:p>
                      <a:pPr algn="l">
                        <a:lnSpc>
                          <a:spcPct val="115000"/>
                        </a:lnSpc>
                        <a:spcAft>
                          <a:spcPts val="1000"/>
                        </a:spcAft>
                      </a:pPr>
                      <a:r>
                        <a:rPr lang="en-IN" sz="1200">
                          <a:effectLst/>
                        </a:rPr>
                        <a:t>Validation Accuracy</a:t>
                      </a:r>
                      <a:endParaRPr lang="en-US" sz="110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a:txBody>
                    <a:bodyPr/>
                    <a:lstStyle/>
                    <a:p>
                      <a:pPr algn="l">
                        <a:lnSpc>
                          <a:spcPct val="115000"/>
                        </a:lnSpc>
                        <a:spcAft>
                          <a:spcPts val="1000"/>
                        </a:spcAft>
                      </a:pPr>
                      <a:r>
                        <a:rPr lang="en-IN" sz="1200">
                          <a:effectLst/>
                        </a:rPr>
                        <a:t>Testing Accuracy</a:t>
                      </a:r>
                      <a:endParaRPr lang="en-US" sz="110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extLst>
                  <a:ext uri="{0D108BD9-81ED-4DB2-BD59-A6C34878D82A}">
                    <a16:rowId xmlns:a16="http://schemas.microsoft.com/office/drawing/2014/main" val="1196751077"/>
                  </a:ext>
                </a:extLst>
              </a:tr>
              <a:tr h="552281">
                <a:tc>
                  <a:txBody>
                    <a:bodyPr/>
                    <a:lstStyle/>
                    <a:p>
                      <a:pPr algn="l">
                        <a:lnSpc>
                          <a:spcPct val="115000"/>
                        </a:lnSpc>
                        <a:spcAft>
                          <a:spcPts val="1000"/>
                        </a:spcAft>
                        <a:tabLst>
                          <a:tab pos="736600" algn="ctr"/>
                        </a:tabLst>
                      </a:pPr>
                      <a:r>
                        <a:rPr lang="en-IN" sz="1200">
                          <a:effectLst/>
                        </a:rPr>
                        <a:t>Custom Model</a:t>
                      </a:r>
                      <a:endParaRPr lang="en-US" sz="110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a:txBody>
                    <a:bodyPr/>
                    <a:lstStyle/>
                    <a:p>
                      <a:pPr algn="l">
                        <a:lnSpc>
                          <a:spcPct val="115000"/>
                        </a:lnSpc>
                        <a:spcAft>
                          <a:spcPts val="1000"/>
                        </a:spcAft>
                      </a:pPr>
                      <a:r>
                        <a:rPr lang="en-IN" sz="1200">
                          <a:effectLst/>
                        </a:rPr>
                        <a:t>73%</a:t>
                      </a:r>
                      <a:endParaRPr lang="en-US" sz="110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a:txBody>
                    <a:bodyPr/>
                    <a:lstStyle/>
                    <a:p>
                      <a:pPr algn="l">
                        <a:lnSpc>
                          <a:spcPct val="115000"/>
                        </a:lnSpc>
                        <a:spcAft>
                          <a:spcPts val="1000"/>
                        </a:spcAft>
                      </a:pPr>
                      <a:r>
                        <a:rPr lang="en-IN" sz="1200">
                          <a:effectLst/>
                        </a:rPr>
                        <a:t>62%</a:t>
                      </a:r>
                      <a:endParaRPr lang="en-US" sz="110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a:txBody>
                    <a:bodyPr/>
                    <a:lstStyle/>
                    <a:p>
                      <a:pPr algn="l">
                        <a:lnSpc>
                          <a:spcPct val="115000"/>
                        </a:lnSpc>
                        <a:spcAft>
                          <a:spcPts val="1000"/>
                        </a:spcAft>
                      </a:pPr>
                      <a:r>
                        <a:rPr lang="en-IN" sz="1200">
                          <a:effectLst/>
                        </a:rPr>
                        <a:t>60%</a:t>
                      </a:r>
                      <a:endParaRPr lang="en-US" sz="110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extLst>
                  <a:ext uri="{0D108BD9-81ED-4DB2-BD59-A6C34878D82A}">
                    <a16:rowId xmlns:a16="http://schemas.microsoft.com/office/drawing/2014/main" val="1130092433"/>
                  </a:ext>
                </a:extLst>
              </a:tr>
              <a:tr h="552281">
                <a:tc>
                  <a:txBody>
                    <a:bodyPr/>
                    <a:lstStyle/>
                    <a:p>
                      <a:pPr algn="l">
                        <a:lnSpc>
                          <a:spcPct val="115000"/>
                        </a:lnSpc>
                        <a:spcAft>
                          <a:spcPts val="1000"/>
                        </a:spcAft>
                      </a:pPr>
                      <a:r>
                        <a:rPr lang="en-IN" sz="1200">
                          <a:effectLst/>
                        </a:rPr>
                        <a:t>EfficientNet B0</a:t>
                      </a:r>
                      <a:endParaRPr lang="en-US" sz="110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a:txBody>
                    <a:bodyPr/>
                    <a:lstStyle/>
                    <a:p>
                      <a:pPr algn="l">
                        <a:lnSpc>
                          <a:spcPct val="115000"/>
                        </a:lnSpc>
                        <a:spcAft>
                          <a:spcPts val="1000"/>
                        </a:spcAft>
                      </a:pPr>
                      <a:r>
                        <a:rPr lang="en-IN" sz="1200" dirty="0">
                          <a:effectLst/>
                        </a:rPr>
                        <a:t>94%</a:t>
                      </a:r>
                      <a:endParaRPr lang="en-US" sz="1100" dirty="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a:txBody>
                    <a:bodyPr/>
                    <a:lstStyle/>
                    <a:p>
                      <a:pPr algn="l">
                        <a:lnSpc>
                          <a:spcPct val="115000"/>
                        </a:lnSpc>
                        <a:spcAft>
                          <a:spcPts val="1000"/>
                        </a:spcAft>
                      </a:pPr>
                      <a:r>
                        <a:rPr lang="en-IN" sz="1200" dirty="0">
                          <a:effectLst/>
                        </a:rPr>
                        <a:t>90%</a:t>
                      </a:r>
                      <a:endParaRPr lang="en-US" sz="1100" dirty="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a:txBody>
                    <a:bodyPr/>
                    <a:lstStyle/>
                    <a:p>
                      <a:pPr algn="l">
                        <a:lnSpc>
                          <a:spcPct val="115000"/>
                        </a:lnSpc>
                        <a:spcAft>
                          <a:spcPts val="1000"/>
                        </a:spcAft>
                      </a:pPr>
                      <a:r>
                        <a:rPr lang="en-IN" sz="1200">
                          <a:effectLst/>
                        </a:rPr>
                        <a:t>88%</a:t>
                      </a:r>
                      <a:endParaRPr lang="en-US" sz="110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extLst>
                  <a:ext uri="{0D108BD9-81ED-4DB2-BD59-A6C34878D82A}">
                    <a16:rowId xmlns:a16="http://schemas.microsoft.com/office/drawing/2014/main" val="3401496815"/>
                  </a:ext>
                </a:extLst>
              </a:tr>
              <a:tr h="530581">
                <a:tc>
                  <a:txBody>
                    <a:bodyPr/>
                    <a:lstStyle/>
                    <a:p>
                      <a:pPr algn="l">
                        <a:lnSpc>
                          <a:spcPct val="115000"/>
                        </a:lnSpc>
                        <a:spcAft>
                          <a:spcPts val="1000"/>
                        </a:spcAft>
                      </a:pPr>
                      <a:r>
                        <a:rPr lang="en-IN" sz="1200">
                          <a:effectLst/>
                        </a:rPr>
                        <a:t>VGG16</a:t>
                      </a:r>
                      <a:endParaRPr lang="en-US" sz="110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a:txBody>
                    <a:bodyPr/>
                    <a:lstStyle/>
                    <a:p>
                      <a:pPr algn="l">
                        <a:lnSpc>
                          <a:spcPct val="115000"/>
                        </a:lnSpc>
                        <a:spcAft>
                          <a:spcPts val="1000"/>
                        </a:spcAft>
                      </a:pPr>
                      <a:r>
                        <a:rPr lang="en-IN" sz="1200">
                          <a:effectLst/>
                        </a:rPr>
                        <a:t>98%</a:t>
                      </a:r>
                      <a:endParaRPr lang="en-US" sz="110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a:txBody>
                    <a:bodyPr/>
                    <a:lstStyle/>
                    <a:p>
                      <a:pPr algn="l">
                        <a:lnSpc>
                          <a:spcPct val="115000"/>
                        </a:lnSpc>
                        <a:spcAft>
                          <a:spcPts val="1000"/>
                        </a:spcAft>
                      </a:pPr>
                      <a:r>
                        <a:rPr lang="en-IN" sz="1200">
                          <a:effectLst/>
                        </a:rPr>
                        <a:t>95%</a:t>
                      </a:r>
                      <a:endParaRPr lang="en-US" sz="110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tc>
                  <a:txBody>
                    <a:bodyPr/>
                    <a:lstStyle/>
                    <a:p>
                      <a:pPr algn="l">
                        <a:lnSpc>
                          <a:spcPct val="115000"/>
                        </a:lnSpc>
                        <a:spcAft>
                          <a:spcPts val="1000"/>
                        </a:spcAft>
                      </a:pPr>
                      <a:r>
                        <a:rPr lang="en-IN" sz="1200" dirty="0">
                          <a:effectLst/>
                        </a:rPr>
                        <a:t>94%</a:t>
                      </a:r>
                      <a:endParaRPr lang="en-US" sz="1100" dirty="0">
                        <a:effectLst/>
                        <a:latin typeface="Calibri" panose="020F0502020204030204" pitchFamily="34" charset="0"/>
                        <a:ea typeface="Times New Roman" panose="02020603050405020304" pitchFamily="18" charset="0"/>
                        <a:cs typeface="Gautami" panose="020B0502040204020203" pitchFamily="34" charset="0"/>
                      </a:endParaRPr>
                    </a:p>
                  </a:txBody>
                  <a:tcPr marL="68580" marR="68580" marT="0" marB="0"/>
                </a:tc>
                <a:extLst>
                  <a:ext uri="{0D108BD9-81ED-4DB2-BD59-A6C34878D82A}">
                    <a16:rowId xmlns:a16="http://schemas.microsoft.com/office/drawing/2014/main" val="2446118096"/>
                  </a:ext>
                </a:extLst>
              </a:tr>
            </a:tbl>
          </a:graphicData>
        </a:graphic>
      </p:graphicFrame>
    </p:spTree>
    <p:extLst>
      <p:ext uri="{BB962C8B-B14F-4D97-AF65-F5344CB8AC3E}">
        <p14:creationId xmlns:p14="http://schemas.microsoft.com/office/powerpoint/2010/main" val="16003387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F9167-D77D-A5A2-9845-2E94039904C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39</a:t>
            </a:fld>
            <a:endParaRPr lang="en-US"/>
          </a:p>
        </p:txBody>
      </p:sp>
      <p:pic>
        <p:nvPicPr>
          <p:cNvPr id="6" name="Picture 5">
            <a:extLst>
              <a:ext uri="{FF2B5EF4-FFF2-40B4-BE49-F238E27FC236}">
                <a16:creationId xmlns:a16="http://schemas.microsoft.com/office/drawing/2014/main" id="{0389E537-7595-C8D8-3864-7F922F490112}"/>
              </a:ext>
            </a:extLst>
          </p:cNvPr>
          <p:cNvPicPr>
            <a:picLocks noChangeAspect="1"/>
          </p:cNvPicPr>
          <p:nvPr/>
        </p:nvPicPr>
        <p:blipFill>
          <a:blip r:embed="rId2"/>
          <a:srcRect/>
          <a:stretch/>
        </p:blipFill>
        <p:spPr>
          <a:xfrm>
            <a:off x="521110" y="1380511"/>
            <a:ext cx="8367249" cy="4706578"/>
          </a:xfrm>
          <a:prstGeom prst="rect">
            <a:avLst/>
          </a:prstGeom>
        </p:spPr>
      </p:pic>
      <p:sp>
        <p:nvSpPr>
          <p:cNvPr id="8" name="TextBox 7">
            <a:extLst>
              <a:ext uri="{FF2B5EF4-FFF2-40B4-BE49-F238E27FC236}">
                <a16:creationId xmlns:a16="http://schemas.microsoft.com/office/drawing/2014/main" id="{F8DFDDF3-131F-070E-5B84-48993DC1D6E0}"/>
              </a:ext>
            </a:extLst>
          </p:cNvPr>
          <p:cNvSpPr txBox="1"/>
          <p:nvPr/>
        </p:nvSpPr>
        <p:spPr>
          <a:xfrm>
            <a:off x="521110" y="770911"/>
            <a:ext cx="2930013"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Web Application Results : </a:t>
            </a:r>
            <a:endParaRPr lang="en-IN" sz="18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1BB5859-E08D-DE38-75DB-D62BE4D2DD3D}"/>
              </a:ext>
            </a:extLst>
          </p:cNvPr>
          <p:cNvSpPr txBox="1"/>
          <p:nvPr/>
        </p:nvSpPr>
        <p:spPr>
          <a:xfrm>
            <a:off x="4249994" y="6173468"/>
            <a:ext cx="1433052" cy="307777"/>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Home page</a:t>
            </a:r>
            <a:endParaRPr lang="en-IN" sz="1400" b="1" dirty="0">
              <a:latin typeface="Times New Roman" panose="02020603050405020304" pitchFamily="18" charset="0"/>
              <a:cs typeface="Times New Roman" panose="02020603050405020304" pitchFamily="18" charset="0"/>
            </a:endParaRPr>
          </a:p>
        </p:txBody>
      </p:sp>
      <p:sp>
        <p:nvSpPr>
          <p:cNvPr id="2" name="Google Shape;200;p29">
            <a:extLst>
              <a:ext uri="{FF2B5EF4-FFF2-40B4-BE49-F238E27FC236}">
                <a16:creationId xmlns:a16="http://schemas.microsoft.com/office/drawing/2014/main" id="{C565349A-42B4-2EF6-B270-B80B6E882862}"/>
              </a:ext>
            </a:extLst>
          </p:cNvPr>
          <p:cNvSpPr txBox="1"/>
          <p:nvPr/>
        </p:nvSpPr>
        <p:spPr>
          <a:xfrm>
            <a:off x="2834312" y="0"/>
            <a:ext cx="3678248"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RESULTS</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Tree>
    <p:extLst>
      <p:ext uri="{BB962C8B-B14F-4D97-AF65-F5344CB8AC3E}">
        <p14:creationId xmlns:p14="http://schemas.microsoft.com/office/powerpoint/2010/main" val="3441336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9"/>
          <p:cNvSpPr txBox="1"/>
          <p:nvPr/>
        </p:nvSpPr>
        <p:spPr>
          <a:xfrm>
            <a:off x="3359678" y="797850"/>
            <a:ext cx="2800844" cy="5715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OBJECTIVES</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
        <p:nvSpPr>
          <p:cNvPr id="201" name="Google Shape;201;p29"/>
          <p:cNvSpPr/>
          <p:nvPr/>
        </p:nvSpPr>
        <p:spPr>
          <a:xfrm>
            <a:off x="376200" y="1083600"/>
            <a:ext cx="8767800" cy="5688900"/>
          </a:xfrm>
          <a:prstGeom prst="rect">
            <a:avLst/>
          </a:prstGeom>
          <a:noFill/>
          <a:ln>
            <a:noFill/>
          </a:ln>
        </p:spPr>
        <p:txBody>
          <a:bodyPr spcFirstLastPara="1" wrap="square" lIns="91425" tIns="45700" rIns="91425" bIns="45700" anchor="t" anchorCtr="0">
            <a:noAutofit/>
          </a:bodyPr>
          <a:lstStyle/>
          <a:p>
            <a:pPr marL="457200" marR="0" lvl="0" indent="-381000" algn="l" rtl="0">
              <a:spcBef>
                <a:spcPts val="0"/>
              </a:spcBef>
              <a:spcAft>
                <a:spcPts val="0"/>
              </a:spcAft>
              <a:buClr>
                <a:srgbClr val="004282"/>
              </a:buClr>
              <a:buSzPts val="2400"/>
              <a:buChar char="●"/>
            </a:pPr>
            <a:endParaRPr sz="2400" b="1" dirty="0">
              <a:solidFill>
                <a:srgbClr val="004282"/>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589935" y="1807982"/>
            <a:ext cx="8177865" cy="2128340"/>
          </a:xfrm>
          <a:prstGeom prst="rect">
            <a:avLst/>
          </a:prstGeom>
          <a:noFill/>
        </p:spPr>
        <p:txBody>
          <a:bodyPr wrap="square">
            <a:spAutoFit/>
          </a:bodyPr>
          <a:lstStyle/>
          <a:p>
            <a:pPr marR="0" algn="just">
              <a:lnSpc>
                <a:spcPct val="150000"/>
              </a:lnSpc>
              <a:spcBef>
                <a:spcPts val="0"/>
              </a:spcBef>
              <a:spcAft>
                <a:spcPts val="0"/>
              </a:spcAft>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The proposed system tries to implement a crop management system with  following features :</a:t>
            </a:r>
          </a:p>
          <a:p>
            <a:pPr marR="0" algn="just">
              <a:lnSpc>
                <a:spcPct val="150000"/>
              </a:lnSpc>
              <a:spcBef>
                <a:spcPts val="0"/>
              </a:spcBef>
              <a:spcAft>
                <a:spcPts val="0"/>
              </a:spcAft>
            </a:pPr>
            <a:endParaRPr lang="en-US" sz="15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marR="0" indent="-285750" algn="just">
              <a:lnSpc>
                <a:spcPct val="150000"/>
              </a:lnSpc>
              <a:spcBef>
                <a:spcPts val="0"/>
              </a:spcBef>
              <a:spcAft>
                <a:spcPts val="0"/>
              </a:spcAft>
              <a:buFont typeface="Wingdings" panose="05000000000000000000" pitchFamily="2" charset="2"/>
              <a:buChar char="ü"/>
            </a:pPr>
            <a:r>
              <a:rPr lang="en-US" sz="1500" dirty="0">
                <a:latin typeface="Times New Roman" panose="02020603050405020304" pitchFamily="18" charset="0"/>
                <a:ea typeface="Times New Roman" panose="02020603050405020304" pitchFamily="18" charset="0"/>
                <a:cs typeface="Times New Roman" panose="02020603050405020304" pitchFamily="18" charset="0"/>
              </a:rPr>
              <a:t>Suggest a best crop which gives more yield with given features of soil and weather.</a:t>
            </a:r>
          </a:p>
          <a:p>
            <a:pPr marL="285750" marR="0" indent="-285750" algn="just">
              <a:lnSpc>
                <a:spcPct val="150000"/>
              </a:lnSpc>
              <a:spcBef>
                <a:spcPts val="0"/>
              </a:spcBef>
              <a:spcAft>
                <a:spcPts val="0"/>
              </a:spcAft>
              <a:buFont typeface="Wingdings" panose="05000000000000000000" pitchFamily="2" charset="2"/>
              <a:buChar char="ü"/>
            </a:pPr>
            <a:r>
              <a:rPr lang="en-US" sz="1500" dirty="0">
                <a:latin typeface="Times New Roman" panose="02020603050405020304" pitchFamily="18" charset="0"/>
                <a:ea typeface="Times New Roman" panose="02020603050405020304" pitchFamily="18" charset="0"/>
                <a:cs typeface="Times New Roman" panose="02020603050405020304" pitchFamily="18" charset="0"/>
              </a:rPr>
              <a:t>Suggest a suitable fertilizer with given crop and soil features by machine learning.</a:t>
            </a:r>
          </a:p>
          <a:p>
            <a:pPr marL="285750" marR="0" indent="-285750" algn="just">
              <a:lnSpc>
                <a:spcPct val="150000"/>
              </a:lnSpc>
              <a:spcBef>
                <a:spcPts val="0"/>
              </a:spcBef>
              <a:spcAft>
                <a:spcPts val="0"/>
              </a:spcAft>
              <a:buFont typeface="Wingdings" panose="05000000000000000000" pitchFamily="2" charset="2"/>
              <a:buChar char="ü"/>
            </a:pPr>
            <a:r>
              <a:rPr lang="en-US" sz="1500" dirty="0">
                <a:latin typeface="Times New Roman" panose="02020603050405020304" pitchFamily="18" charset="0"/>
                <a:ea typeface="Times New Roman" panose="02020603050405020304" pitchFamily="18" charset="0"/>
                <a:cs typeface="Times New Roman" panose="02020603050405020304" pitchFamily="18" charset="0"/>
              </a:rPr>
              <a:t>Determine the type of disease occurred in the paddy fields with given plant images by using deep learning and suggesting corresponding solution to cure the disease.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F9167-D77D-A5A2-9845-2E94039904C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40</a:t>
            </a:fld>
            <a:endParaRPr lang="en-US"/>
          </a:p>
        </p:txBody>
      </p:sp>
      <p:sp>
        <p:nvSpPr>
          <p:cNvPr id="10" name="TextBox 9">
            <a:extLst>
              <a:ext uri="{FF2B5EF4-FFF2-40B4-BE49-F238E27FC236}">
                <a16:creationId xmlns:a16="http://schemas.microsoft.com/office/drawing/2014/main" id="{31BB5859-E08D-DE38-75DB-D62BE4D2DD3D}"/>
              </a:ext>
            </a:extLst>
          </p:cNvPr>
          <p:cNvSpPr txBox="1"/>
          <p:nvPr/>
        </p:nvSpPr>
        <p:spPr>
          <a:xfrm>
            <a:off x="3837039" y="6107311"/>
            <a:ext cx="2524432" cy="307777"/>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Crop Recommendation</a:t>
            </a:r>
            <a:endParaRPr lang="en-IN" sz="14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14C2467-16F5-319E-E733-7347630DD643}"/>
              </a:ext>
            </a:extLst>
          </p:cNvPr>
          <p:cNvPicPr>
            <a:picLocks noChangeAspect="1"/>
          </p:cNvPicPr>
          <p:nvPr/>
        </p:nvPicPr>
        <p:blipFill>
          <a:blip r:embed="rId2"/>
          <a:srcRect/>
          <a:stretch/>
        </p:blipFill>
        <p:spPr>
          <a:xfrm>
            <a:off x="611257" y="1336886"/>
            <a:ext cx="8268369" cy="4650957"/>
          </a:xfrm>
          <a:prstGeom prst="rect">
            <a:avLst/>
          </a:prstGeom>
        </p:spPr>
      </p:pic>
      <p:sp>
        <p:nvSpPr>
          <p:cNvPr id="2" name="Google Shape;200;p29">
            <a:extLst>
              <a:ext uri="{FF2B5EF4-FFF2-40B4-BE49-F238E27FC236}">
                <a16:creationId xmlns:a16="http://schemas.microsoft.com/office/drawing/2014/main" id="{B027F78A-F2C9-51EA-78B9-3D104B5634FB}"/>
              </a:ext>
            </a:extLst>
          </p:cNvPr>
          <p:cNvSpPr txBox="1"/>
          <p:nvPr/>
        </p:nvSpPr>
        <p:spPr>
          <a:xfrm>
            <a:off x="2834312" y="0"/>
            <a:ext cx="3678248"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RESULTS</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Tree>
    <p:extLst>
      <p:ext uri="{BB962C8B-B14F-4D97-AF65-F5344CB8AC3E}">
        <p14:creationId xmlns:p14="http://schemas.microsoft.com/office/powerpoint/2010/main" val="79884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F9167-D77D-A5A2-9845-2E94039904C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41</a:t>
            </a:fld>
            <a:endParaRPr lang="en-US"/>
          </a:p>
        </p:txBody>
      </p:sp>
      <p:sp>
        <p:nvSpPr>
          <p:cNvPr id="10" name="TextBox 9">
            <a:extLst>
              <a:ext uri="{FF2B5EF4-FFF2-40B4-BE49-F238E27FC236}">
                <a16:creationId xmlns:a16="http://schemas.microsoft.com/office/drawing/2014/main" id="{31BB5859-E08D-DE38-75DB-D62BE4D2DD3D}"/>
              </a:ext>
            </a:extLst>
          </p:cNvPr>
          <p:cNvSpPr txBox="1"/>
          <p:nvPr/>
        </p:nvSpPr>
        <p:spPr>
          <a:xfrm>
            <a:off x="3837039" y="6107311"/>
            <a:ext cx="2524432" cy="307777"/>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Fertilizer </a:t>
            </a:r>
            <a:r>
              <a:rPr lang="en-US" sz="1400" b="1" dirty="0">
                <a:latin typeface="Times New Roman" panose="02020603050405020304" pitchFamily="18" charset="0"/>
                <a:cs typeface="Times New Roman" panose="02020603050405020304" pitchFamily="18" charset="0"/>
              </a:rPr>
              <a:t>Recommendation</a:t>
            </a:r>
            <a:endParaRPr lang="en-IN" sz="14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14C2467-16F5-319E-E733-7347630DD643}"/>
              </a:ext>
            </a:extLst>
          </p:cNvPr>
          <p:cNvPicPr>
            <a:picLocks noChangeAspect="1"/>
          </p:cNvPicPr>
          <p:nvPr/>
        </p:nvPicPr>
        <p:blipFill>
          <a:blip r:embed="rId2"/>
          <a:srcRect/>
          <a:stretch/>
        </p:blipFill>
        <p:spPr>
          <a:xfrm>
            <a:off x="611257" y="1356550"/>
            <a:ext cx="8268368" cy="4650957"/>
          </a:xfrm>
          <a:prstGeom prst="rect">
            <a:avLst/>
          </a:prstGeom>
        </p:spPr>
      </p:pic>
      <p:sp>
        <p:nvSpPr>
          <p:cNvPr id="2" name="Google Shape;200;p29">
            <a:extLst>
              <a:ext uri="{FF2B5EF4-FFF2-40B4-BE49-F238E27FC236}">
                <a16:creationId xmlns:a16="http://schemas.microsoft.com/office/drawing/2014/main" id="{3DEED47F-7CA9-BC13-EAD3-6646A6F39D0B}"/>
              </a:ext>
            </a:extLst>
          </p:cNvPr>
          <p:cNvSpPr txBox="1"/>
          <p:nvPr/>
        </p:nvSpPr>
        <p:spPr>
          <a:xfrm>
            <a:off x="2834312" y="0"/>
            <a:ext cx="3678248"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RESULTS</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Tree>
    <p:extLst>
      <p:ext uri="{BB962C8B-B14F-4D97-AF65-F5344CB8AC3E}">
        <p14:creationId xmlns:p14="http://schemas.microsoft.com/office/powerpoint/2010/main" val="1316684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F9167-D77D-A5A2-9845-2E94039904C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42</a:t>
            </a:fld>
            <a:endParaRPr lang="en-US"/>
          </a:p>
        </p:txBody>
      </p:sp>
      <p:sp>
        <p:nvSpPr>
          <p:cNvPr id="10" name="TextBox 9">
            <a:extLst>
              <a:ext uri="{FF2B5EF4-FFF2-40B4-BE49-F238E27FC236}">
                <a16:creationId xmlns:a16="http://schemas.microsoft.com/office/drawing/2014/main" id="{31BB5859-E08D-DE38-75DB-D62BE4D2DD3D}"/>
              </a:ext>
            </a:extLst>
          </p:cNvPr>
          <p:cNvSpPr txBox="1"/>
          <p:nvPr/>
        </p:nvSpPr>
        <p:spPr>
          <a:xfrm>
            <a:off x="3837039" y="6107311"/>
            <a:ext cx="2386479" cy="307777"/>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Paddy disease classification</a:t>
            </a:r>
          </a:p>
        </p:txBody>
      </p:sp>
      <p:sp>
        <p:nvSpPr>
          <p:cNvPr id="2" name="Google Shape;200;p29">
            <a:extLst>
              <a:ext uri="{FF2B5EF4-FFF2-40B4-BE49-F238E27FC236}">
                <a16:creationId xmlns:a16="http://schemas.microsoft.com/office/drawing/2014/main" id="{3DEED47F-7CA9-BC13-EAD3-6646A6F39D0B}"/>
              </a:ext>
            </a:extLst>
          </p:cNvPr>
          <p:cNvSpPr txBox="1"/>
          <p:nvPr/>
        </p:nvSpPr>
        <p:spPr>
          <a:xfrm>
            <a:off x="2834312" y="0"/>
            <a:ext cx="3678248"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RESULTS</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pic>
        <p:nvPicPr>
          <p:cNvPr id="6" name="Picture 5">
            <a:extLst>
              <a:ext uri="{FF2B5EF4-FFF2-40B4-BE49-F238E27FC236}">
                <a16:creationId xmlns:a16="http://schemas.microsoft.com/office/drawing/2014/main" id="{FC4D328A-3D81-D030-FBE1-F6FBAF8E316D}"/>
              </a:ext>
            </a:extLst>
          </p:cNvPr>
          <p:cNvPicPr>
            <a:picLocks noChangeAspect="1"/>
          </p:cNvPicPr>
          <p:nvPr/>
        </p:nvPicPr>
        <p:blipFill>
          <a:blip r:embed="rId2"/>
          <a:srcRect/>
          <a:stretch/>
        </p:blipFill>
        <p:spPr>
          <a:xfrm>
            <a:off x="634480" y="1293209"/>
            <a:ext cx="8238931" cy="4634398"/>
          </a:xfrm>
          <a:prstGeom prst="rect">
            <a:avLst/>
          </a:prstGeom>
        </p:spPr>
      </p:pic>
    </p:spTree>
    <p:extLst>
      <p:ext uri="{BB962C8B-B14F-4D97-AF65-F5344CB8AC3E}">
        <p14:creationId xmlns:p14="http://schemas.microsoft.com/office/powerpoint/2010/main" val="539373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00;p29">
            <a:extLst>
              <a:ext uri="{FF2B5EF4-FFF2-40B4-BE49-F238E27FC236}">
                <a16:creationId xmlns:a16="http://schemas.microsoft.com/office/drawing/2014/main" id="{CDC157C9-8865-03A4-F2FE-A3CA132F5741}"/>
              </a:ext>
            </a:extLst>
          </p:cNvPr>
          <p:cNvSpPr txBox="1"/>
          <p:nvPr/>
        </p:nvSpPr>
        <p:spPr>
          <a:xfrm>
            <a:off x="2732876" y="102636"/>
            <a:ext cx="3678248"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CONCLUSION</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
        <p:nvSpPr>
          <p:cNvPr id="9" name="TextBox 8">
            <a:extLst>
              <a:ext uri="{FF2B5EF4-FFF2-40B4-BE49-F238E27FC236}">
                <a16:creationId xmlns:a16="http://schemas.microsoft.com/office/drawing/2014/main" id="{F373B803-C036-E7E7-302B-99753034AB2A}"/>
              </a:ext>
            </a:extLst>
          </p:cNvPr>
          <p:cNvSpPr txBox="1"/>
          <p:nvPr/>
        </p:nvSpPr>
        <p:spPr>
          <a:xfrm>
            <a:off x="494522" y="1082351"/>
            <a:ext cx="8406882" cy="3285323"/>
          </a:xfrm>
          <a:prstGeom prst="rect">
            <a:avLst/>
          </a:prstGeom>
          <a:noFill/>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Main aim of the project is to develop a system that can help farmers to make decision while cultivating several crops. We have developed 3 features within this project Crop recommendation and fertilizer recommendation to get more yield out of the crop.  Paddy disease classification to know what kind of disease that has been occurred in the rice field out of 10 types of diseases. We have used KNN classifier , Random forest and </a:t>
            </a:r>
            <a:r>
              <a:rPr lang="en-US" dirty="0" err="1">
                <a:latin typeface="Times New Roman" panose="02020603050405020304" pitchFamily="18" charset="0"/>
                <a:cs typeface="Times New Roman" panose="02020603050405020304" pitchFamily="18" charset="0"/>
              </a:rPr>
              <a:t>XGBboost</a:t>
            </a:r>
            <a:r>
              <a:rPr lang="en-US" dirty="0">
                <a:latin typeface="Times New Roman" panose="02020603050405020304" pitchFamily="18" charset="0"/>
                <a:cs typeface="Times New Roman" panose="02020603050405020304" pitchFamily="18" charset="0"/>
              </a:rPr>
              <a:t> models for the classification purpose. Among those Random forest performed very well. While coming to paddy image dataset we have used transfer learning approach to build the efficient image classification models. VGG16 model that was built with </a:t>
            </a:r>
            <a:r>
              <a:rPr lang="en-US" dirty="0" err="1">
                <a:latin typeface="Times New Roman" panose="02020603050405020304" pitchFamily="18" charset="0"/>
                <a:cs typeface="Times New Roman" panose="02020603050405020304" pitchFamily="18" charset="0"/>
              </a:rPr>
              <a:t>imagenet</a:t>
            </a:r>
            <a:r>
              <a:rPr lang="en-US" dirty="0">
                <a:latin typeface="Times New Roman" panose="02020603050405020304" pitchFamily="18" charset="0"/>
                <a:cs typeface="Times New Roman" panose="02020603050405020304" pitchFamily="18" charset="0"/>
              </a:rPr>
              <a:t> weights has given better result on both training and testing images. After finetuning the transfer learning models has increased their learning capacity.  After model building phase a web application with an user friendly interface has been made by using </a:t>
            </a:r>
            <a:r>
              <a:rPr lang="en-US" dirty="0" err="1">
                <a:latin typeface="Times New Roman" panose="02020603050405020304" pitchFamily="18" charset="0"/>
                <a:cs typeface="Times New Roman" panose="02020603050405020304" pitchFamily="18" charset="0"/>
              </a:rPr>
              <a:t>HTML,CSS,JavaScript</a:t>
            </a:r>
            <a:r>
              <a:rPr lang="en-US" dirty="0">
                <a:latin typeface="Times New Roman" panose="02020603050405020304" pitchFamily="18" charset="0"/>
                <a:cs typeface="Times New Roman" panose="02020603050405020304" pitchFamily="18" charset="0"/>
              </a:rPr>
              <a:t> as frontend of the system and Flask API as the backend of the system.</a:t>
            </a:r>
          </a:p>
        </p:txBody>
      </p:sp>
    </p:spTree>
    <p:extLst>
      <p:ext uri="{BB962C8B-B14F-4D97-AF65-F5344CB8AC3E}">
        <p14:creationId xmlns:p14="http://schemas.microsoft.com/office/powerpoint/2010/main" val="35772213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00;p29"/>
          <p:cNvSpPr txBox="1"/>
          <p:nvPr/>
        </p:nvSpPr>
        <p:spPr>
          <a:xfrm>
            <a:off x="3310562" y="0"/>
            <a:ext cx="2847340" cy="62199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REFERENCES</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
        <p:nvSpPr>
          <p:cNvPr id="5" name="TextBox 4"/>
          <p:cNvSpPr txBox="1"/>
          <p:nvPr/>
        </p:nvSpPr>
        <p:spPr>
          <a:xfrm>
            <a:off x="403123" y="914866"/>
            <a:ext cx="8642555" cy="5244577"/>
          </a:xfrm>
          <a:prstGeom prst="rect">
            <a:avLst/>
          </a:prstGeom>
          <a:noFill/>
        </p:spPr>
        <p:txBody>
          <a:bodyPr wrap="square">
            <a:spAutoFit/>
          </a:bodyPr>
          <a:lstStyle/>
          <a:p>
            <a:pPr marL="342900" lvl="0" indent="-342900" algn="just">
              <a:lnSpc>
                <a:spcPct val="150000"/>
              </a:lnSpc>
              <a:buFont typeface="+mj-lt"/>
              <a:buAutoNum type="arabicParenR"/>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M. </a:t>
            </a:r>
            <a:r>
              <a:rPr lang="en-US" sz="1500" dirty="0" err="1">
                <a:effectLst/>
                <a:latin typeface="Times New Roman" panose="02020603050405020304" pitchFamily="18" charset="0"/>
                <a:ea typeface="Times New Roman" panose="02020603050405020304" pitchFamily="18" charset="0"/>
                <a:cs typeface="Times New Roman" panose="02020603050405020304" pitchFamily="18" charset="0"/>
              </a:rPr>
              <a:t>Alencastre</a:t>
            </a: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-Miranda, R. M. Johnson and H. I. Krebs, “Convolutional Neural Networks and Transfer Learning for Quality Inspection of Different Sugarcane Varieties,” in IEEE Transactions on Industrial Informatics, vol. 17, no. 2, pp. 787-794, Feb 2021</a:t>
            </a:r>
            <a:r>
              <a:rPr lang="en-US" sz="1500" dirty="0">
                <a:latin typeface="Times New Roman" panose="02020603050405020304" pitchFamily="18" charset="0"/>
                <a:ea typeface="Times New Roman" panose="02020603050405020304" pitchFamily="18" charset="0"/>
                <a:cs typeface="Times New Roman" panose="02020603050405020304" pitchFamily="18" charset="0"/>
              </a:rPr>
              <a:t>.</a:t>
            </a:r>
          </a:p>
          <a:p>
            <a:pPr marL="342900" lvl="0" indent="-342900" algn="just">
              <a:lnSpc>
                <a:spcPct val="150000"/>
              </a:lnSpc>
              <a:buFont typeface="+mj-lt"/>
              <a:buAutoNum type="arabicParenR"/>
            </a:pPr>
            <a:r>
              <a:rPr lang="en-IN" sz="1500" dirty="0">
                <a:effectLst/>
                <a:latin typeface="Times New Roman" panose="02020603050405020304" pitchFamily="18" charset="0"/>
                <a:ea typeface="Times New Roman" panose="02020603050405020304" pitchFamily="18" charset="0"/>
                <a:cs typeface="Times New Roman" panose="02020603050405020304" pitchFamily="18" charset="0"/>
              </a:rPr>
              <a:t>Li, Wei, </a:t>
            </a:r>
            <a:r>
              <a:rPr lang="en-IN" sz="1500" dirty="0" err="1">
                <a:effectLst/>
                <a:latin typeface="Times New Roman" panose="02020603050405020304" pitchFamily="18" charset="0"/>
                <a:ea typeface="Times New Roman" panose="02020603050405020304" pitchFamily="18" charset="0"/>
                <a:cs typeface="Times New Roman" panose="02020603050405020304" pitchFamily="18" charset="0"/>
              </a:rPr>
              <a:t>Tengfei</a:t>
            </a:r>
            <a:r>
              <a:rPr lang="en-IN" sz="1500" dirty="0">
                <a:effectLst/>
                <a:latin typeface="Times New Roman" panose="02020603050405020304" pitchFamily="18" charset="0"/>
                <a:ea typeface="Times New Roman" panose="02020603050405020304" pitchFamily="18" charset="0"/>
                <a:cs typeface="Times New Roman" panose="02020603050405020304" pitchFamily="18" charset="0"/>
              </a:rPr>
              <a:t> Zhu, </a:t>
            </a:r>
            <a:r>
              <a:rPr lang="en-IN" sz="1500" dirty="0" err="1">
                <a:effectLst/>
                <a:latin typeface="Times New Roman" panose="02020603050405020304" pitchFamily="18" charset="0"/>
                <a:ea typeface="Times New Roman" panose="02020603050405020304" pitchFamily="18" charset="0"/>
                <a:cs typeface="Times New Roman" panose="02020603050405020304" pitchFamily="18" charset="0"/>
              </a:rPr>
              <a:t>Xiaoyu</a:t>
            </a:r>
            <a:r>
              <a:rPr lang="en-IN" sz="1500" dirty="0">
                <a:effectLst/>
                <a:latin typeface="Times New Roman" panose="02020603050405020304" pitchFamily="18" charset="0"/>
                <a:ea typeface="Times New Roman" panose="02020603050405020304" pitchFamily="18" charset="0"/>
                <a:cs typeface="Times New Roman" panose="02020603050405020304" pitchFamily="18" charset="0"/>
              </a:rPr>
              <a:t> Li, </a:t>
            </a:r>
            <a:r>
              <a:rPr lang="en-IN" sz="1500" dirty="0" err="1">
                <a:effectLst/>
                <a:latin typeface="Times New Roman" panose="02020603050405020304" pitchFamily="18" charset="0"/>
                <a:ea typeface="Times New Roman" panose="02020603050405020304" pitchFamily="18" charset="0"/>
                <a:cs typeface="Times New Roman" panose="02020603050405020304" pitchFamily="18" charset="0"/>
              </a:rPr>
              <a:t>Jianzhang</a:t>
            </a:r>
            <a:r>
              <a:rPr lang="en-IN" sz="1500" dirty="0">
                <a:effectLst/>
                <a:latin typeface="Times New Roman" panose="02020603050405020304" pitchFamily="18" charset="0"/>
                <a:ea typeface="Times New Roman" panose="02020603050405020304" pitchFamily="18" charset="0"/>
                <a:cs typeface="Times New Roman" panose="02020603050405020304" pitchFamily="18" charset="0"/>
              </a:rPr>
              <a:t> Dong, and Jun Liu. 2022. “Recommending  Advanced Deep Learning Models for Efficient Insect Pest Detection Agriculture”</a:t>
            </a:r>
          </a:p>
          <a:p>
            <a:pPr marL="342900" lvl="0" indent="-342900" algn="just">
              <a:lnSpc>
                <a:spcPct val="150000"/>
              </a:lnSpc>
              <a:buFont typeface="+mj-lt"/>
              <a:buAutoNum type="arabicParenR"/>
            </a:pPr>
            <a:r>
              <a:rPr lang="en-US" sz="1500" dirty="0" err="1">
                <a:effectLst/>
                <a:latin typeface="Times New Roman" panose="02020603050405020304" pitchFamily="18" charset="0"/>
                <a:ea typeface="Times New Roman" panose="02020603050405020304" pitchFamily="18" charset="0"/>
                <a:cs typeface="Times New Roman" panose="02020603050405020304" pitchFamily="18" charset="0"/>
              </a:rPr>
              <a:t>Elavarasan</a:t>
            </a: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 D., &amp; Vincent, P. M. D. (2020). “ Crop Yield Prediction Using Deep Reinforcement Learning Model for Sustainable Agrarian Applications”. IEEE Access</a:t>
            </a:r>
          </a:p>
          <a:p>
            <a:pPr marL="342900" lvl="0" indent="-342900" algn="just">
              <a:lnSpc>
                <a:spcPct val="150000"/>
              </a:lnSpc>
              <a:buFont typeface="+mj-lt"/>
              <a:buAutoNum type="arabicParenR"/>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S. I. Hassan, M. M. </a:t>
            </a:r>
            <a:r>
              <a:rPr lang="en-US" sz="1500" dirty="0" err="1">
                <a:effectLst/>
                <a:latin typeface="Times New Roman" panose="02020603050405020304" pitchFamily="18" charset="0"/>
                <a:ea typeface="Times New Roman" panose="02020603050405020304" pitchFamily="18" charset="0"/>
                <a:cs typeface="Times New Roman" panose="02020603050405020304" pitchFamily="18" charset="0"/>
              </a:rPr>
              <a:t>Alam</a:t>
            </a: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 U. </a:t>
            </a:r>
            <a:r>
              <a:rPr lang="en-US" sz="1500" dirty="0" err="1">
                <a:effectLst/>
                <a:latin typeface="Times New Roman" panose="02020603050405020304" pitchFamily="18" charset="0"/>
                <a:ea typeface="Times New Roman" panose="02020603050405020304" pitchFamily="18" charset="0"/>
                <a:cs typeface="Times New Roman" panose="02020603050405020304" pitchFamily="18" charset="0"/>
              </a:rPr>
              <a:t>Illahi</a:t>
            </a: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 M. A. Al </a:t>
            </a:r>
            <a:r>
              <a:rPr lang="en-US" sz="1500" dirty="0" err="1">
                <a:effectLst/>
                <a:latin typeface="Times New Roman" panose="02020603050405020304" pitchFamily="18" charset="0"/>
                <a:ea typeface="Times New Roman" panose="02020603050405020304" pitchFamily="18" charset="0"/>
                <a:cs typeface="Times New Roman" panose="02020603050405020304" pitchFamily="18" charset="0"/>
              </a:rPr>
              <a:t>Ghamdi</a:t>
            </a: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 S. H. </a:t>
            </a:r>
            <a:r>
              <a:rPr lang="en-US" sz="1500" dirty="0" err="1">
                <a:effectLst/>
                <a:latin typeface="Times New Roman" panose="02020603050405020304" pitchFamily="18" charset="0"/>
                <a:ea typeface="Times New Roman" panose="02020603050405020304" pitchFamily="18" charset="0"/>
                <a:cs typeface="Times New Roman" panose="02020603050405020304" pitchFamily="18" charset="0"/>
              </a:rPr>
              <a:t>Almotiri</a:t>
            </a: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 and M. M. </a:t>
            </a:r>
            <a:r>
              <a:rPr lang="en-US" sz="1500" dirty="0" err="1">
                <a:effectLst/>
                <a:latin typeface="Times New Roman" panose="02020603050405020304" pitchFamily="18" charset="0"/>
                <a:ea typeface="Times New Roman" panose="02020603050405020304" pitchFamily="18" charset="0"/>
                <a:cs typeface="Times New Roman" panose="02020603050405020304" pitchFamily="18" charset="0"/>
              </a:rPr>
              <a:t>Su’ud</a:t>
            </a: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 “A Systematic Review on Monitoring and Advanced Control Strategies in Smart Agriculture,” in IEEE Access</a:t>
            </a:r>
          </a:p>
          <a:p>
            <a:pPr marL="342900" indent="-342900" algn="just">
              <a:lnSpc>
                <a:spcPct val="150000"/>
              </a:lnSpc>
              <a:buFont typeface="+mj-lt"/>
              <a:buAutoNum type="arabicParenR"/>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Mishra, Subhadra, </a:t>
            </a:r>
            <a:r>
              <a:rPr lang="en-US" sz="1500" dirty="0" err="1">
                <a:effectLst/>
                <a:latin typeface="Times New Roman" panose="02020603050405020304" pitchFamily="18" charset="0"/>
                <a:ea typeface="Times New Roman" panose="02020603050405020304" pitchFamily="18" charset="0"/>
                <a:cs typeface="Times New Roman" panose="02020603050405020304" pitchFamily="18" charset="0"/>
              </a:rPr>
              <a:t>Debahuti</a:t>
            </a: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 Mishra, and </a:t>
            </a:r>
            <a:r>
              <a:rPr lang="en-US" sz="1500" dirty="0" err="1">
                <a:effectLst/>
                <a:latin typeface="Times New Roman" panose="02020603050405020304" pitchFamily="18" charset="0"/>
                <a:ea typeface="Times New Roman" panose="02020603050405020304" pitchFamily="18" charset="0"/>
                <a:cs typeface="Times New Roman" panose="02020603050405020304" pitchFamily="18" charset="0"/>
              </a:rPr>
              <a:t>Gour</a:t>
            </a: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 Hari </a:t>
            </a:r>
            <a:r>
              <a:rPr lang="en-US" sz="1500" dirty="0" err="1">
                <a:effectLst/>
                <a:latin typeface="Times New Roman" panose="02020603050405020304" pitchFamily="18" charset="0"/>
                <a:ea typeface="Times New Roman" panose="02020603050405020304" pitchFamily="18" charset="0"/>
                <a:cs typeface="Times New Roman" panose="02020603050405020304" pitchFamily="18" charset="0"/>
              </a:rPr>
              <a:t>Santra</a:t>
            </a: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 “Applications of machine learning techniques in agricultural crop production: a review paper.” Indian Journal of Science and Technology.</a:t>
            </a:r>
            <a:endParaRPr lang="en-US" sz="1500" i="0" dirty="0">
              <a:solidFill>
                <a:schemeClr val="tx1"/>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arenR"/>
            </a:pPr>
            <a:r>
              <a:rPr lang="en-US" sz="1500" i="0" dirty="0">
                <a:solidFill>
                  <a:schemeClr val="tx1"/>
                </a:solidFill>
                <a:effectLst/>
                <a:latin typeface="Times New Roman" panose="02020603050405020304" pitchFamily="18" charset="0"/>
                <a:cs typeface="Times New Roman" panose="02020603050405020304" pitchFamily="18" charset="0"/>
              </a:rPr>
              <a:t>Ganesh, Patil. “Leaf Disease Detection and Selection of Fertilizers using Artificial Neural Network.” (2017).</a:t>
            </a:r>
            <a:endParaRPr lang="en-IN" sz="15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arenR"/>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Chen, J., Zhang, D., </a:t>
            </a:r>
            <a:r>
              <a:rPr lang="en-US" sz="1500" dirty="0" err="1">
                <a:effectLst/>
                <a:latin typeface="Times New Roman" panose="02020603050405020304" pitchFamily="18" charset="0"/>
                <a:ea typeface="Times New Roman" panose="02020603050405020304" pitchFamily="18" charset="0"/>
                <a:cs typeface="Times New Roman" panose="02020603050405020304" pitchFamily="18" charset="0"/>
              </a:rPr>
              <a:t>Nanehkaran</a:t>
            </a: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 Y.A. and Li, D. (2020), “Detection of rice plant diseases based on deep transfer learning”. J Sci Food Agric</a:t>
            </a:r>
            <a:r>
              <a:rPr lang="en-US" sz="1500" dirty="0">
                <a:latin typeface="Times New Roman" panose="02020603050405020304" pitchFamily="18" charset="0"/>
                <a:ea typeface="Times New Roman" panose="02020603050405020304" pitchFamily="18" charset="0"/>
                <a:cs typeface="Times New Roman" panose="02020603050405020304" pitchFamily="18" charset="0"/>
              </a:rPr>
              <a:t>.</a:t>
            </a:r>
            <a:endParaRPr lang="en-IN" sz="1500"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5346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FE7E36-D975-4531-9012-B065560571DF}"/>
              </a:ext>
            </a:extLst>
          </p:cNvPr>
          <p:cNvSpPr txBox="1"/>
          <p:nvPr/>
        </p:nvSpPr>
        <p:spPr>
          <a:xfrm>
            <a:off x="393290" y="924232"/>
            <a:ext cx="8424627" cy="2128340"/>
          </a:xfrm>
          <a:prstGeom prst="rect">
            <a:avLst/>
          </a:prstGeom>
          <a:noFill/>
        </p:spPr>
        <p:txBody>
          <a:bodyPr wrap="square">
            <a:spAutoFit/>
          </a:bodyPr>
          <a:lstStyle/>
          <a:p>
            <a:pPr marL="342900" lvl="0" indent="-342900" algn="just">
              <a:lnSpc>
                <a:spcPct val="150000"/>
              </a:lnSpc>
              <a:buFont typeface="+mj-lt"/>
              <a:buAutoNum type="arabicParenR" startAt="8"/>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Bm, Sagar &amp; Cauvery, N.K. (2018). “Agriculture Data Analytics in Crop Yield Estimation: A Critical Review”. Indonesian Journal of Electrical Engineering and Computer Science.</a:t>
            </a:r>
            <a:endParaRPr lang="en-IN" sz="15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mj-lt"/>
              <a:buAutoNum type="arabicParenR" startAt="8"/>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Senthil Kumar Swami </a:t>
            </a:r>
            <a:r>
              <a:rPr lang="en-US" sz="1500" dirty="0" err="1">
                <a:effectLst/>
                <a:latin typeface="Times New Roman" panose="02020603050405020304" pitchFamily="18" charset="0"/>
                <a:ea typeface="Times New Roman" panose="02020603050405020304" pitchFamily="18" charset="0"/>
                <a:cs typeface="Times New Roman" panose="02020603050405020304" pitchFamily="18" charset="0"/>
              </a:rPr>
              <a:t>Durai</a:t>
            </a: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 Mary </a:t>
            </a:r>
            <a:r>
              <a:rPr lang="en-US" sz="1500" dirty="0" err="1">
                <a:effectLst/>
                <a:latin typeface="Times New Roman" panose="02020603050405020304" pitchFamily="18" charset="0"/>
                <a:ea typeface="Times New Roman" panose="02020603050405020304" pitchFamily="18" charset="0"/>
                <a:cs typeface="Times New Roman" panose="02020603050405020304" pitchFamily="18" charset="0"/>
              </a:rPr>
              <a:t>Divya</a:t>
            </a: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dirty="0" err="1">
                <a:effectLst/>
                <a:latin typeface="Times New Roman" panose="02020603050405020304" pitchFamily="18" charset="0"/>
                <a:ea typeface="Times New Roman" panose="02020603050405020304" pitchFamily="18" charset="0"/>
                <a:cs typeface="Times New Roman" panose="02020603050405020304" pitchFamily="18" charset="0"/>
              </a:rPr>
              <a:t>Shamili</a:t>
            </a: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 “Smart farming using Machine Learning and Deep Learning techniques”, Decision Analytics Journal, </a:t>
            </a:r>
          </a:p>
          <a:p>
            <a:pPr marL="342900" lvl="0" indent="-342900" algn="just">
              <a:lnSpc>
                <a:spcPct val="150000"/>
              </a:lnSpc>
              <a:buFont typeface="+mj-lt"/>
              <a:buAutoNum type="arabicParenR" startAt="8"/>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R. Alfred, J. H. Obit, C. P. -Y. Chin, H. </a:t>
            </a:r>
            <a:r>
              <a:rPr lang="en-US" sz="1500" dirty="0" err="1">
                <a:effectLst/>
                <a:latin typeface="Times New Roman" panose="02020603050405020304" pitchFamily="18" charset="0"/>
                <a:ea typeface="Times New Roman" panose="02020603050405020304" pitchFamily="18" charset="0"/>
                <a:cs typeface="Times New Roman" panose="02020603050405020304" pitchFamily="18" charset="0"/>
              </a:rPr>
              <a:t>Haviluddin</a:t>
            </a: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 and Y. Lim, “Towards Paddy Rice Smart Farming: A Review on Big Data, Machine Learning, and Rice Production Tasks,” in IEEE Access.</a:t>
            </a:r>
          </a:p>
        </p:txBody>
      </p:sp>
      <p:sp>
        <p:nvSpPr>
          <p:cNvPr id="3" name="Google Shape;200;p29">
            <a:extLst>
              <a:ext uri="{FF2B5EF4-FFF2-40B4-BE49-F238E27FC236}">
                <a16:creationId xmlns:a16="http://schemas.microsoft.com/office/drawing/2014/main" id="{4853E949-85F3-7C51-4F35-37B601CD0FAC}"/>
              </a:ext>
            </a:extLst>
          </p:cNvPr>
          <p:cNvSpPr txBox="1"/>
          <p:nvPr/>
        </p:nvSpPr>
        <p:spPr>
          <a:xfrm>
            <a:off x="3310562" y="0"/>
            <a:ext cx="2847340" cy="62199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REFERENCES</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Tree>
    <p:extLst>
      <p:ext uri="{BB962C8B-B14F-4D97-AF65-F5344CB8AC3E}">
        <p14:creationId xmlns:p14="http://schemas.microsoft.com/office/powerpoint/2010/main" val="2839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7"/>
          <p:cNvSpPr txBox="1"/>
          <p:nvPr/>
        </p:nvSpPr>
        <p:spPr>
          <a:xfrm>
            <a:off x="1371600" y="3090862"/>
            <a:ext cx="6400800" cy="67627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4400"/>
              <a:buFont typeface="Cambria" panose="02040503050406030204"/>
              <a:buNone/>
            </a:pPr>
            <a:r>
              <a:rPr lang="en-US" sz="4400" b="1" dirty="0">
                <a:solidFill>
                  <a:srgbClr val="FF0000"/>
                </a:solidFill>
                <a:latin typeface="Times New Roman" panose="02020603050405020304" pitchFamily="18" charset="0"/>
                <a:ea typeface="Cambria" panose="02040503050406030204"/>
                <a:cs typeface="Times New Roman" panose="02020603050405020304" pitchFamily="18" charset="0"/>
                <a:sym typeface="Cambria" panose="02040503050406030204"/>
              </a:rPr>
              <a:t>Queries</a:t>
            </a:r>
            <a:r>
              <a:rPr lang="en-US" sz="4400" b="1" dirty="0">
                <a:solidFill>
                  <a:srgbClr val="FF0000"/>
                </a:solidFill>
                <a:latin typeface="Cambria" panose="02040503050406030204"/>
                <a:ea typeface="Cambria" panose="02040503050406030204"/>
                <a:cs typeface="Cambria" panose="02040503050406030204"/>
                <a:sym typeface="Cambria" panose="02040503050406030204"/>
              </a:rPr>
              <a:t>?</a:t>
            </a:r>
            <a:endParaRPr sz="4400" b="1" i="0" u="none" strike="noStrike" cap="none" dirty="0">
              <a:solidFill>
                <a:srgbClr val="FF0000"/>
              </a:solidFill>
              <a:latin typeface="Cambria" panose="02040503050406030204"/>
              <a:ea typeface="Cambria" panose="02040503050406030204"/>
              <a:cs typeface="Cambria" panose="02040503050406030204"/>
              <a:sym typeface="Cambria" panose="02040503050406030204"/>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38"/>
          <p:cNvPicPr preferRelativeResize="0"/>
          <p:nvPr/>
        </p:nvPicPr>
        <p:blipFill rotWithShape="1">
          <a:blip r:embed="rId3"/>
          <a:srcRect/>
          <a:stretch>
            <a:fillRect/>
          </a:stretch>
        </p:blipFill>
        <p:spPr>
          <a:xfrm>
            <a:off x="2044700" y="1533525"/>
            <a:ext cx="5054600" cy="3790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9"/>
          <p:cNvSpPr txBox="1"/>
          <p:nvPr/>
        </p:nvSpPr>
        <p:spPr>
          <a:xfrm>
            <a:off x="2756587" y="57440"/>
            <a:ext cx="3630825"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EXISTING SYSTEM</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
        <p:nvSpPr>
          <p:cNvPr id="201" name="Google Shape;201;p29"/>
          <p:cNvSpPr/>
          <p:nvPr/>
        </p:nvSpPr>
        <p:spPr>
          <a:xfrm>
            <a:off x="358388" y="1083600"/>
            <a:ext cx="8785612" cy="5688900"/>
          </a:xfrm>
          <a:prstGeom prst="rect">
            <a:avLst/>
          </a:prstGeom>
          <a:noFill/>
          <a:ln>
            <a:noFill/>
          </a:ln>
        </p:spPr>
        <p:txBody>
          <a:bodyPr spcFirstLastPara="1" wrap="square" lIns="91425" tIns="45700" rIns="91425" bIns="45700" anchor="t" anchorCtr="0">
            <a:noAutofit/>
          </a:bodyPr>
          <a:lstStyle/>
          <a:p>
            <a:pPr marL="457200" marR="0" lvl="0" indent="-381000" algn="l" rtl="0">
              <a:spcBef>
                <a:spcPts val="0"/>
              </a:spcBef>
              <a:spcAft>
                <a:spcPts val="0"/>
              </a:spcAft>
              <a:buClr>
                <a:srgbClr val="004282"/>
              </a:buClr>
              <a:buSzPts val="2400"/>
              <a:buChar char="●"/>
            </a:pPr>
            <a:endParaRPr sz="2400" b="1" dirty="0">
              <a:solidFill>
                <a:srgbClr val="004282"/>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521213" y="1083600"/>
            <a:ext cx="8459961" cy="2474588"/>
          </a:xfrm>
          <a:prstGeom prst="rect">
            <a:avLst/>
          </a:prstGeom>
          <a:noFill/>
        </p:spPr>
        <p:txBody>
          <a:bodyPr wrap="square">
            <a:spAutoFit/>
          </a:bodyPr>
          <a:lstStyle/>
          <a:p>
            <a:pPr marL="285750" marR="0" indent="-285750" algn="just">
              <a:lnSpc>
                <a:spcPct val="150000"/>
              </a:lnSpc>
              <a:spcBef>
                <a:spcPts val="0"/>
              </a:spcBef>
              <a:spcAft>
                <a:spcPts val="0"/>
              </a:spcAft>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current existing crop management systems are based on the human suggestions and may not be reliable sometimes.</a:t>
            </a:r>
          </a:p>
          <a:p>
            <a:pPr marL="285750" marR="0" indent="-285750" algn="just">
              <a:lnSpc>
                <a:spcPct val="150000"/>
              </a:lnSpc>
              <a:spcBef>
                <a:spcPts val="0"/>
              </a:spcBef>
              <a:spcAft>
                <a:spcPts val="0"/>
              </a:spcAft>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Even  though  there  are enough knowledge, techniques,  and methods which are done manually available in agriculture, there is no system in which the environmental factors are detected and suggests the user  which  crop  type  is  best  for  farming.</a:t>
            </a:r>
          </a:p>
          <a:p>
            <a:pPr marL="285750" marR="0" indent="-285750" algn="just">
              <a:lnSpc>
                <a:spcPct val="150000"/>
              </a:lnSpc>
              <a:spcBef>
                <a:spcPts val="0"/>
              </a:spcBef>
              <a:spcAft>
                <a:spcPts val="0"/>
              </a:spcAft>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There are many systems for detection of diseases in many plants by deep learning but work done in the paddy crops is very less.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00;p29">
            <a:extLst>
              <a:ext uri="{FF2B5EF4-FFF2-40B4-BE49-F238E27FC236}">
                <a16:creationId xmlns:a16="http://schemas.microsoft.com/office/drawing/2014/main" id="{7131770B-E09F-9A1A-E8E9-489A3162AB74}"/>
              </a:ext>
            </a:extLst>
          </p:cNvPr>
          <p:cNvSpPr txBox="1"/>
          <p:nvPr/>
        </p:nvSpPr>
        <p:spPr>
          <a:xfrm>
            <a:off x="2664541" y="26490"/>
            <a:ext cx="3814917"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Literature Survey - 1</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
        <p:nvSpPr>
          <p:cNvPr id="3" name="TextBox 2">
            <a:extLst>
              <a:ext uri="{FF2B5EF4-FFF2-40B4-BE49-F238E27FC236}">
                <a16:creationId xmlns:a16="http://schemas.microsoft.com/office/drawing/2014/main" id="{39973BD6-3079-4E92-9262-BE2025A97A5B}"/>
              </a:ext>
            </a:extLst>
          </p:cNvPr>
          <p:cNvSpPr txBox="1"/>
          <p:nvPr/>
        </p:nvSpPr>
        <p:spPr>
          <a:xfrm>
            <a:off x="403123" y="747398"/>
            <a:ext cx="8603226" cy="1160831"/>
          </a:xfrm>
          <a:prstGeom prst="rect">
            <a:avLst/>
          </a:prstGeom>
          <a:noFill/>
        </p:spPr>
        <p:txBody>
          <a:bodyPr wrap="square">
            <a:spAutoFit/>
          </a:bodyPr>
          <a:lstStyle/>
          <a:p>
            <a:pPr lvl="0" algn="just">
              <a:lnSpc>
                <a:spcPct val="150000"/>
              </a:lnSpc>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1. M. </a:t>
            </a:r>
            <a:r>
              <a:rPr lang="en-US" sz="1600" b="1" dirty="0" err="1">
                <a:effectLst/>
                <a:latin typeface="Times New Roman" panose="02020603050405020304" pitchFamily="18" charset="0"/>
                <a:ea typeface="Times New Roman" panose="02020603050405020304" pitchFamily="18" charset="0"/>
                <a:cs typeface="Times New Roman" panose="02020603050405020304" pitchFamily="18" charset="0"/>
              </a:rPr>
              <a:t>Alencastre</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-Miranda, R. M. Johnson and H. I. Krebs, “Convolutional Neural Networks and Transfer Learning for Quality Inspection of Different Sugarcane Varieties,” in IEEE Transactions on Industrial Informatics</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F37226D-A29D-4AE3-CBF7-882A7502654D}"/>
              </a:ext>
            </a:extLst>
          </p:cNvPr>
          <p:cNvPicPr>
            <a:picLocks noChangeAspect="1"/>
          </p:cNvPicPr>
          <p:nvPr/>
        </p:nvPicPr>
        <p:blipFill>
          <a:blip r:embed="rId2"/>
          <a:stretch>
            <a:fillRect/>
          </a:stretch>
        </p:blipFill>
        <p:spPr>
          <a:xfrm>
            <a:off x="6418332" y="2057637"/>
            <a:ext cx="2588017" cy="3288415"/>
          </a:xfrm>
          <a:prstGeom prst="rect">
            <a:avLst/>
          </a:prstGeom>
        </p:spPr>
      </p:pic>
      <p:sp>
        <p:nvSpPr>
          <p:cNvPr id="9" name="TextBox 8">
            <a:extLst>
              <a:ext uri="{FF2B5EF4-FFF2-40B4-BE49-F238E27FC236}">
                <a16:creationId xmlns:a16="http://schemas.microsoft.com/office/drawing/2014/main" id="{3CD80557-E58D-2813-C705-9428E60C89D4}"/>
              </a:ext>
            </a:extLst>
          </p:cNvPr>
          <p:cNvSpPr txBox="1"/>
          <p:nvPr/>
        </p:nvSpPr>
        <p:spPr>
          <a:xfrm>
            <a:off x="471454" y="2057637"/>
            <a:ext cx="5946877" cy="2273251"/>
          </a:xfrm>
          <a:prstGeom prst="rect">
            <a:avLst/>
          </a:prstGeom>
          <a:noFill/>
        </p:spPr>
        <p:txBody>
          <a:bodyPr wrap="square">
            <a:spAutoFit/>
          </a:bodyPr>
          <a:lstStyle/>
          <a:p>
            <a:pPr lvl="1" algn="just">
              <a:lnSpc>
                <a:spcPct val="107000"/>
              </a:lnSpc>
              <a:spcAft>
                <a:spcPts val="800"/>
              </a:spcAft>
            </a:pP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Computer vision and deep learning techniques are used in this paper to select and plant healthy billets in order to increase Sugar Cane plant population and yield per hectare.</a:t>
            </a:r>
          </a:p>
          <a:p>
            <a:pPr lvl="1" algn="just">
              <a:lnSpc>
                <a:spcPct val="107000"/>
              </a:lnSpc>
              <a:spcAft>
                <a:spcPts val="800"/>
              </a:spcAft>
            </a:pPr>
            <a:r>
              <a:rPr lang="en-US" sz="1600" b="1" dirty="0">
                <a:latin typeface="Times New Roman" panose="02020603050405020304" pitchFamily="18" charset="0"/>
                <a:ea typeface="Calibri" panose="020F0502020204030204" pitchFamily="34" charset="0"/>
                <a:cs typeface="Times New Roman" panose="02020603050405020304" pitchFamily="18" charset="0"/>
              </a:rPr>
              <a:t>Dataset description :</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lvl="1" algn="just">
              <a:lnSpc>
                <a:spcPct val="107000"/>
              </a:lnSpc>
              <a:spcAft>
                <a:spcPts val="800"/>
              </a:spcAft>
            </a:pP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The dataset for the training model was obtained from the USDA Sugarcane Research Farm. The Sugarcane dataset is based on three varieties of sugarcane collected from farms and classified by experts as good and damaged billets.</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D69CAB28-80BA-0B85-61A2-CAE13DB2AE92}"/>
              </a:ext>
            </a:extLst>
          </p:cNvPr>
          <p:cNvGraphicFramePr>
            <a:graphicFrameLocks noGrp="1"/>
          </p:cNvGraphicFramePr>
          <p:nvPr>
            <p:extLst>
              <p:ext uri="{D42A27DB-BD31-4B8C-83A1-F6EECF244321}">
                <p14:modId xmlns:p14="http://schemas.microsoft.com/office/powerpoint/2010/main" val="2929913988"/>
              </p:ext>
            </p:extLst>
          </p:nvPr>
        </p:nvGraphicFramePr>
        <p:xfrm>
          <a:off x="536388" y="4728192"/>
          <a:ext cx="5641259" cy="1444805"/>
        </p:xfrm>
        <a:graphic>
          <a:graphicData uri="http://schemas.openxmlformats.org/drawingml/2006/table">
            <a:tbl>
              <a:tblPr firstRow="1" firstCol="1" bandRow="1">
                <a:tableStyleId>{5C22544A-7EE6-4342-B048-85BDC9FD1C3A}</a:tableStyleId>
              </a:tblPr>
              <a:tblGrid>
                <a:gridCol w="1506203">
                  <a:extLst>
                    <a:ext uri="{9D8B030D-6E8A-4147-A177-3AD203B41FA5}">
                      <a16:colId xmlns:a16="http://schemas.microsoft.com/office/drawing/2014/main" val="2886998294"/>
                    </a:ext>
                  </a:extLst>
                </a:gridCol>
                <a:gridCol w="1274060">
                  <a:extLst>
                    <a:ext uri="{9D8B030D-6E8A-4147-A177-3AD203B41FA5}">
                      <a16:colId xmlns:a16="http://schemas.microsoft.com/office/drawing/2014/main" val="988422355"/>
                    </a:ext>
                  </a:extLst>
                </a:gridCol>
                <a:gridCol w="1665312">
                  <a:extLst>
                    <a:ext uri="{9D8B030D-6E8A-4147-A177-3AD203B41FA5}">
                      <a16:colId xmlns:a16="http://schemas.microsoft.com/office/drawing/2014/main" val="623051516"/>
                    </a:ext>
                  </a:extLst>
                </a:gridCol>
                <a:gridCol w="1195684">
                  <a:extLst>
                    <a:ext uri="{9D8B030D-6E8A-4147-A177-3AD203B41FA5}">
                      <a16:colId xmlns:a16="http://schemas.microsoft.com/office/drawing/2014/main" val="4071110156"/>
                    </a:ext>
                  </a:extLst>
                </a:gridCol>
              </a:tblGrid>
              <a:tr h="349040">
                <a:tc>
                  <a:txBody>
                    <a:bodyPr/>
                    <a:lstStyle/>
                    <a:p>
                      <a:pPr marL="227330">
                        <a:lnSpc>
                          <a:spcPct val="106000"/>
                        </a:lnSpc>
                        <a:spcAft>
                          <a:spcPts val="800"/>
                        </a:spcAft>
                      </a:pPr>
                      <a:r>
                        <a:rPr lang="en-US" sz="1100" b="1">
                          <a:solidFill>
                            <a:schemeClr val="tx1"/>
                          </a:solidFill>
                          <a:effectLst/>
                        </a:rPr>
                        <a:t>Variety </a:t>
                      </a:r>
                      <a:endParaRPr lang="en-IN" sz="1100" b="1">
                        <a:solidFill>
                          <a:schemeClr val="tx1"/>
                        </a:solidFill>
                        <a:effectLst/>
                        <a:latin typeface="Calibri" panose="020F0502020204030204" pitchFamily="34" charset="0"/>
                        <a:ea typeface="Calibri" panose="020F0502020204030204" pitchFamily="34" charset="0"/>
                        <a:cs typeface="Gautami" panose="020B0502040204020203" pitchFamily="34" charset="0"/>
                      </a:endParaRPr>
                    </a:p>
                  </a:txBody>
                  <a:tcPr marL="0" marR="56515" marT="12065" marB="0" anchor="ctr"/>
                </a:tc>
                <a:tc>
                  <a:txBody>
                    <a:bodyPr/>
                    <a:lstStyle/>
                    <a:p>
                      <a:pPr>
                        <a:lnSpc>
                          <a:spcPct val="106000"/>
                        </a:lnSpc>
                        <a:spcAft>
                          <a:spcPts val="800"/>
                        </a:spcAft>
                      </a:pPr>
                      <a:r>
                        <a:rPr lang="en-US" sz="1100" b="1" dirty="0">
                          <a:solidFill>
                            <a:schemeClr val="tx1"/>
                          </a:solidFill>
                          <a:effectLst/>
                        </a:rPr>
                        <a:t> Total billets </a:t>
                      </a:r>
                      <a:endParaRPr lang="en-IN" sz="1100" b="1" dirty="0">
                        <a:solidFill>
                          <a:schemeClr val="tx1"/>
                        </a:solidFill>
                        <a:effectLst/>
                        <a:latin typeface="Calibri" panose="020F0502020204030204" pitchFamily="34" charset="0"/>
                        <a:ea typeface="Calibri" panose="020F0502020204030204" pitchFamily="34" charset="0"/>
                        <a:cs typeface="Gautami" panose="020B0502040204020203" pitchFamily="34" charset="0"/>
                      </a:endParaRPr>
                    </a:p>
                  </a:txBody>
                  <a:tcPr marL="0" marR="56515" marT="12065" marB="0" anchor="ctr"/>
                </a:tc>
                <a:tc>
                  <a:txBody>
                    <a:bodyPr/>
                    <a:lstStyle/>
                    <a:p>
                      <a:pPr>
                        <a:lnSpc>
                          <a:spcPct val="106000"/>
                        </a:lnSpc>
                        <a:spcAft>
                          <a:spcPts val="800"/>
                        </a:spcAft>
                      </a:pPr>
                      <a:r>
                        <a:rPr lang="en-US" sz="1100" b="1" dirty="0">
                          <a:solidFill>
                            <a:schemeClr val="tx1"/>
                          </a:solidFill>
                          <a:effectLst/>
                        </a:rPr>
                        <a:t>    Damaged</a:t>
                      </a:r>
                    </a:p>
                  </a:txBody>
                  <a:tcPr marL="0" marR="56515" marT="12065" marB="0" anchor="ctr"/>
                </a:tc>
                <a:tc>
                  <a:txBody>
                    <a:bodyPr/>
                    <a:lstStyle/>
                    <a:p>
                      <a:pPr>
                        <a:lnSpc>
                          <a:spcPct val="106000"/>
                        </a:lnSpc>
                        <a:spcAft>
                          <a:spcPts val="800"/>
                        </a:spcAft>
                      </a:pPr>
                      <a:r>
                        <a:rPr lang="en-US" sz="1100" b="1" dirty="0">
                          <a:solidFill>
                            <a:schemeClr val="tx1"/>
                          </a:solidFill>
                          <a:effectLst/>
                        </a:rPr>
                        <a:t>     Good </a:t>
                      </a:r>
                      <a:endParaRPr lang="en-IN" sz="1100" b="1" dirty="0">
                        <a:solidFill>
                          <a:schemeClr val="tx1"/>
                        </a:solidFill>
                        <a:effectLst/>
                        <a:latin typeface="Calibri" panose="020F0502020204030204" pitchFamily="34" charset="0"/>
                        <a:ea typeface="Calibri" panose="020F0502020204030204" pitchFamily="34" charset="0"/>
                        <a:cs typeface="Gautami" panose="020B0502040204020203" pitchFamily="34" charset="0"/>
                      </a:endParaRPr>
                    </a:p>
                  </a:txBody>
                  <a:tcPr marL="0" marR="56515" marT="12065" marB="0" anchor="ctr"/>
                </a:tc>
                <a:extLst>
                  <a:ext uri="{0D108BD9-81ED-4DB2-BD59-A6C34878D82A}">
                    <a16:rowId xmlns:a16="http://schemas.microsoft.com/office/drawing/2014/main" val="1169735353"/>
                  </a:ext>
                </a:extLst>
              </a:tr>
              <a:tr h="327161">
                <a:tc>
                  <a:txBody>
                    <a:bodyPr/>
                    <a:lstStyle/>
                    <a:p>
                      <a:pPr marL="77470">
                        <a:lnSpc>
                          <a:spcPct val="106000"/>
                        </a:lnSpc>
                        <a:spcAft>
                          <a:spcPts val="800"/>
                        </a:spcAft>
                      </a:pPr>
                      <a:r>
                        <a:rPr lang="en-US" sz="1100" b="1" dirty="0" err="1">
                          <a:solidFill>
                            <a:schemeClr val="tx1"/>
                          </a:solidFill>
                          <a:effectLst/>
                        </a:rPr>
                        <a:t>HoCP</a:t>
                      </a:r>
                      <a:r>
                        <a:rPr lang="en-US" sz="1100" b="1" dirty="0">
                          <a:solidFill>
                            <a:schemeClr val="tx1"/>
                          </a:solidFill>
                          <a:effectLst/>
                        </a:rPr>
                        <a:t> 09-804 </a:t>
                      </a:r>
                      <a:endParaRPr lang="en-IN" sz="1100" b="1" dirty="0">
                        <a:solidFill>
                          <a:schemeClr val="tx1"/>
                        </a:solidFill>
                        <a:effectLst/>
                        <a:latin typeface="Calibri" panose="020F0502020204030204" pitchFamily="34" charset="0"/>
                        <a:ea typeface="Calibri" panose="020F0502020204030204" pitchFamily="34" charset="0"/>
                        <a:cs typeface="Gautami" panose="020B0502040204020203" pitchFamily="34" charset="0"/>
                      </a:endParaRPr>
                    </a:p>
                  </a:txBody>
                  <a:tcPr marL="0" marR="56515" marT="12065" marB="0"/>
                </a:tc>
                <a:tc>
                  <a:txBody>
                    <a:bodyPr/>
                    <a:lstStyle/>
                    <a:p>
                      <a:pPr marL="143510">
                        <a:lnSpc>
                          <a:spcPct val="106000"/>
                        </a:lnSpc>
                        <a:spcAft>
                          <a:spcPts val="800"/>
                        </a:spcAft>
                      </a:pPr>
                      <a:r>
                        <a:rPr lang="en-US" sz="1100" b="1" dirty="0">
                          <a:solidFill>
                            <a:schemeClr val="tx1"/>
                          </a:solidFill>
                          <a:effectLst/>
                        </a:rPr>
                        <a:t>1397 </a:t>
                      </a:r>
                      <a:endParaRPr lang="en-IN" sz="1100" b="1" dirty="0">
                        <a:solidFill>
                          <a:schemeClr val="tx1"/>
                        </a:solidFill>
                        <a:effectLst/>
                        <a:latin typeface="Calibri" panose="020F0502020204030204" pitchFamily="34" charset="0"/>
                        <a:ea typeface="Calibri" panose="020F0502020204030204" pitchFamily="34" charset="0"/>
                        <a:cs typeface="Gautami" panose="020B0502040204020203" pitchFamily="34" charset="0"/>
                      </a:endParaRPr>
                    </a:p>
                  </a:txBody>
                  <a:tcPr marL="0" marR="56515" marT="12065" marB="0"/>
                </a:tc>
                <a:tc>
                  <a:txBody>
                    <a:bodyPr/>
                    <a:lstStyle/>
                    <a:p>
                      <a:pPr marL="255905">
                        <a:lnSpc>
                          <a:spcPct val="106000"/>
                        </a:lnSpc>
                        <a:spcAft>
                          <a:spcPts val="800"/>
                        </a:spcAft>
                      </a:pPr>
                      <a:r>
                        <a:rPr lang="en-US" sz="1100" b="1" dirty="0">
                          <a:solidFill>
                            <a:schemeClr val="tx1"/>
                          </a:solidFill>
                          <a:effectLst/>
                        </a:rPr>
                        <a:t>864 </a:t>
                      </a:r>
                      <a:endParaRPr lang="en-IN" sz="1100" b="1" dirty="0">
                        <a:solidFill>
                          <a:schemeClr val="tx1"/>
                        </a:solidFill>
                        <a:effectLst/>
                        <a:latin typeface="Calibri" panose="020F0502020204030204" pitchFamily="34" charset="0"/>
                        <a:ea typeface="Calibri" panose="020F0502020204030204" pitchFamily="34" charset="0"/>
                        <a:cs typeface="Gautami" panose="020B0502040204020203" pitchFamily="34" charset="0"/>
                      </a:endParaRPr>
                    </a:p>
                  </a:txBody>
                  <a:tcPr marL="0" marR="56515" marT="12065" marB="0"/>
                </a:tc>
                <a:tc>
                  <a:txBody>
                    <a:bodyPr/>
                    <a:lstStyle/>
                    <a:p>
                      <a:pPr marL="173990">
                        <a:lnSpc>
                          <a:spcPct val="106000"/>
                        </a:lnSpc>
                        <a:spcAft>
                          <a:spcPts val="800"/>
                        </a:spcAft>
                      </a:pPr>
                      <a:r>
                        <a:rPr lang="en-US" sz="1100" b="1">
                          <a:solidFill>
                            <a:schemeClr val="tx1"/>
                          </a:solidFill>
                          <a:effectLst/>
                        </a:rPr>
                        <a:t>533 </a:t>
                      </a:r>
                      <a:endParaRPr lang="en-IN" sz="1100" b="1">
                        <a:solidFill>
                          <a:schemeClr val="tx1"/>
                        </a:solidFill>
                        <a:effectLst/>
                        <a:latin typeface="Calibri" panose="020F0502020204030204" pitchFamily="34" charset="0"/>
                        <a:ea typeface="Calibri" panose="020F0502020204030204" pitchFamily="34" charset="0"/>
                        <a:cs typeface="Gautami" panose="020B0502040204020203" pitchFamily="34" charset="0"/>
                      </a:endParaRPr>
                    </a:p>
                  </a:txBody>
                  <a:tcPr marL="0" marR="56515" marT="12065" marB="0"/>
                </a:tc>
                <a:extLst>
                  <a:ext uri="{0D108BD9-81ED-4DB2-BD59-A6C34878D82A}">
                    <a16:rowId xmlns:a16="http://schemas.microsoft.com/office/drawing/2014/main" val="2246368507"/>
                  </a:ext>
                </a:extLst>
              </a:tr>
              <a:tr h="327161">
                <a:tc>
                  <a:txBody>
                    <a:bodyPr/>
                    <a:lstStyle/>
                    <a:p>
                      <a:pPr marL="77470">
                        <a:lnSpc>
                          <a:spcPct val="106000"/>
                        </a:lnSpc>
                        <a:spcAft>
                          <a:spcPts val="800"/>
                        </a:spcAft>
                      </a:pPr>
                      <a:r>
                        <a:rPr lang="en-US" sz="1100" b="1">
                          <a:solidFill>
                            <a:schemeClr val="tx1"/>
                          </a:solidFill>
                          <a:effectLst/>
                        </a:rPr>
                        <a:t>HoCP 96-540 </a:t>
                      </a:r>
                      <a:endParaRPr lang="en-IN" sz="1100" b="1">
                        <a:solidFill>
                          <a:schemeClr val="tx1"/>
                        </a:solidFill>
                        <a:effectLst/>
                        <a:latin typeface="Calibri" panose="020F0502020204030204" pitchFamily="34" charset="0"/>
                        <a:ea typeface="Calibri" panose="020F0502020204030204" pitchFamily="34" charset="0"/>
                        <a:cs typeface="Gautami" panose="020B0502040204020203" pitchFamily="34" charset="0"/>
                      </a:endParaRPr>
                    </a:p>
                  </a:txBody>
                  <a:tcPr marL="0" marR="56515" marT="12065" marB="0"/>
                </a:tc>
                <a:tc>
                  <a:txBody>
                    <a:bodyPr/>
                    <a:lstStyle/>
                    <a:p>
                      <a:pPr marL="143510">
                        <a:lnSpc>
                          <a:spcPct val="106000"/>
                        </a:lnSpc>
                        <a:spcAft>
                          <a:spcPts val="800"/>
                        </a:spcAft>
                      </a:pPr>
                      <a:r>
                        <a:rPr lang="en-US" sz="1100" b="1" dirty="0">
                          <a:solidFill>
                            <a:schemeClr val="tx1"/>
                          </a:solidFill>
                          <a:effectLst/>
                        </a:rPr>
                        <a:t>1072 </a:t>
                      </a:r>
                      <a:endParaRPr lang="en-IN" sz="1100" b="1" dirty="0">
                        <a:solidFill>
                          <a:schemeClr val="tx1"/>
                        </a:solidFill>
                        <a:effectLst/>
                        <a:latin typeface="Calibri" panose="020F0502020204030204" pitchFamily="34" charset="0"/>
                        <a:ea typeface="Calibri" panose="020F0502020204030204" pitchFamily="34" charset="0"/>
                        <a:cs typeface="Gautami" panose="020B0502040204020203" pitchFamily="34" charset="0"/>
                      </a:endParaRPr>
                    </a:p>
                  </a:txBody>
                  <a:tcPr marL="0" marR="56515" marT="12065" marB="0"/>
                </a:tc>
                <a:tc>
                  <a:txBody>
                    <a:bodyPr/>
                    <a:lstStyle/>
                    <a:p>
                      <a:pPr marL="255905">
                        <a:lnSpc>
                          <a:spcPct val="106000"/>
                        </a:lnSpc>
                        <a:spcAft>
                          <a:spcPts val="800"/>
                        </a:spcAft>
                      </a:pPr>
                      <a:r>
                        <a:rPr lang="en-US" sz="1100" b="1" dirty="0">
                          <a:solidFill>
                            <a:schemeClr val="tx1"/>
                          </a:solidFill>
                          <a:effectLst/>
                        </a:rPr>
                        <a:t>679 </a:t>
                      </a:r>
                      <a:endParaRPr lang="en-IN" sz="1100" b="1" dirty="0">
                        <a:solidFill>
                          <a:schemeClr val="tx1"/>
                        </a:solidFill>
                        <a:effectLst/>
                        <a:latin typeface="Calibri" panose="020F0502020204030204" pitchFamily="34" charset="0"/>
                        <a:ea typeface="Calibri" panose="020F0502020204030204" pitchFamily="34" charset="0"/>
                        <a:cs typeface="Gautami" panose="020B0502040204020203" pitchFamily="34" charset="0"/>
                      </a:endParaRPr>
                    </a:p>
                  </a:txBody>
                  <a:tcPr marL="0" marR="56515" marT="12065" marB="0"/>
                </a:tc>
                <a:tc>
                  <a:txBody>
                    <a:bodyPr/>
                    <a:lstStyle/>
                    <a:p>
                      <a:pPr marL="173990">
                        <a:lnSpc>
                          <a:spcPct val="106000"/>
                        </a:lnSpc>
                        <a:spcAft>
                          <a:spcPts val="800"/>
                        </a:spcAft>
                      </a:pPr>
                      <a:r>
                        <a:rPr lang="en-US" sz="1100" b="1">
                          <a:solidFill>
                            <a:schemeClr val="tx1"/>
                          </a:solidFill>
                          <a:effectLst/>
                        </a:rPr>
                        <a:t>393 </a:t>
                      </a:r>
                      <a:endParaRPr lang="en-IN" sz="1100" b="1">
                        <a:solidFill>
                          <a:schemeClr val="tx1"/>
                        </a:solidFill>
                        <a:effectLst/>
                        <a:latin typeface="Calibri" panose="020F0502020204030204" pitchFamily="34" charset="0"/>
                        <a:ea typeface="Calibri" panose="020F0502020204030204" pitchFamily="34" charset="0"/>
                        <a:cs typeface="Gautami" panose="020B0502040204020203" pitchFamily="34" charset="0"/>
                      </a:endParaRPr>
                    </a:p>
                  </a:txBody>
                  <a:tcPr marL="0" marR="56515" marT="12065" marB="0"/>
                </a:tc>
                <a:extLst>
                  <a:ext uri="{0D108BD9-81ED-4DB2-BD59-A6C34878D82A}">
                    <a16:rowId xmlns:a16="http://schemas.microsoft.com/office/drawing/2014/main" val="3734092005"/>
                  </a:ext>
                </a:extLst>
              </a:tr>
              <a:tr h="441443">
                <a:tc>
                  <a:txBody>
                    <a:bodyPr/>
                    <a:lstStyle/>
                    <a:p>
                      <a:pPr marL="77470">
                        <a:lnSpc>
                          <a:spcPct val="106000"/>
                        </a:lnSpc>
                        <a:spcAft>
                          <a:spcPts val="800"/>
                        </a:spcAft>
                      </a:pPr>
                      <a:r>
                        <a:rPr lang="en-US" sz="1100" b="1" dirty="0">
                          <a:solidFill>
                            <a:schemeClr val="tx1"/>
                          </a:solidFill>
                          <a:effectLst/>
                        </a:rPr>
                        <a:t>L 01-299 </a:t>
                      </a:r>
                      <a:endParaRPr lang="en-IN" sz="1100" b="1" dirty="0">
                        <a:solidFill>
                          <a:schemeClr val="tx1"/>
                        </a:solidFill>
                        <a:effectLst/>
                        <a:latin typeface="Calibri" panose="020F0502020204030204" pitchFamily="34" charset="0"/>
                        <a:ea typeface="Calibri" panose="020F0502020204030204" pitchFamily="34" charset="0"/>
                        <a:cs typeface="Gautami" panose="020B0502040204020203" pitchFamily="34" charset="0"/>
                      </a:endParaRPr>
                    </a:p>
                  </a:txBody>
                  <a:tcPr marL="0" marR="56515" marT="12065" marB="0"/>
                </a:tc>
                <a:tc>
                  <a:txBody>
                    <a:bodyPr/>
                    <a:lstStyle/>
                    <a:p>
                      <a:pPr marL="167640">
                        <a:lnSpc>
                          <a:spcPct val="106000"/>
                        </a:lnSpc>
                        <a:spcAft>
                          <a:spcPts val="800"/>
                        </a:spcAft>
                      </a:pPr>
                      <a:r>
                        <a:rPr lang="en-US" sz="1100" b="1" dirty="0">
                          <a:solidFill>
                            <a:schemeClr val="tx1"/>
                          </a:solidFill>
                          <a:effectLst/>
                        </a:rPr>
                        <a:t>405 </a:t>
                      </a:r>
                      <a:endParaRPr lang="en-IN" sz="1100" b="1" dirty="0">
                        <a:solidFill>
                          <a:schemeClr val="tx1"/>
                        </a:solidFill>
                        <a:effectLst/>
                        <a:latin typeface="Calibri" panose="020F0502020204030204" pitchFamily="34" charset="0"/>
                        <a:ea typeface="Calibri" panose="020F0502020204030204" pitchFamily="34" charset="0"/>
                        <a:cs typeface="Gautami" panose="020B0502040204020203" pitchFamily="34" charset="0"/>
                      </a:endParaRPr>
                    </a:p>
                  </a:txBody>
                  <a:tcPr marL="0" marR="56515" marT="12065" marB="0"/>
                </a:tc>
                <a:tc>
                  <a:txBody>
                    <a:bodyPr/>
                    <a:lstStyle/>
                    <a:p>
                      <a:pPr marL="255905">
                        <a:lnSpc>
                          <a:spcPct val="106000"/>
                        </a:lnSpc>
                        <a:spcAft>
                          <a:spcPts val="800"/>
                        </a:spcAft>
                      </a:pPr>
                      <a:r>
                        <a:rPr lang="en-US" sz="1100" b="1" dirty="0">
                          <a:solidFill>
                            <a:schemeClr val="tx1"/>
                          </a:solidFill>
                          <a:effectLst/>
                        </a:rPr>
                        <a:t>242 </a:t>
                      </a:r>
                      <a:endParaRPr lang="en-IN" sz="1100" b="1" dirty="0">
                        <a:solidFill>
                          <a:schemeClr val="tx1"/>
                        </a:solidFill>
                        <a:effectLst/>
                        <a:latin typeface="Calibri" panose="020F0502020204030204" pitchFamily="34" charset="0"/>
                        <a:ea typeface="Calibri" panose="020F0502020204030204" pitchFamily="34" charset="0"/>
                        <a:cs typeface="Gautami" panose="020B0502040204020203" pitchFamily="34" charset="0"/>
                      </a:endParaRPr>
                    </a:p>
                  </a:txBody>
                  <a:tcPr marL="0" marR="56515" marT="12065" marB="0"/>
                </a:tc>
                <a:tc>
                  <a:txBody>
                    <a:bodyPr/>
                    <a:lstStyle/>
                    <a:p>
                      <a:pPr marL="173990">
                        <a:lnSpc>
                          <a:spcPct val="106000"/>
                        </a:lnSpc>
                        <a:spcAft>
                          <a:spcPts val="800"/>
                        </a:spcAft>
                      </a:pPr>
                      <a:r>
                        <a:rPr lang="en-US" sz="1100" b="1" dirty="0">
                          <a:solidFill>
                            <a:schemeClr val="tx1"/>
                          </a:solidFill>
                          <a:effectLst/>
                        </a:rPr>
                        <a:t>163 </a:t>
                      </a:r>
                      <a:endParaRPr lang="en-IN" sz="1100" b="1" dirty="0">
                        <a:solidFill>
                          <a:schemeClr val="tx1"/>
                        </a:solidFill>
                        <a:effectLst/>
                        <a:latin typeface="Calibri" panose="020F0502020204030204" pitchFamily="34" charset="0"/>
                        <a:ea typeface="Calibri" panose="020F0502020204030204" pitchFamily="34" charset="0"/>
                        <a:cs typeface="Gautami" panose="020B0502040204020203" pitchFamily="34" charset="0"/>
                      </a:endParaRPr>
                    </a:p>
                  </a:txBody>
                  <a:tcPr marL="0" marR="56515" marT="12065" marB="0"/>
                </a:tc>
                <a:extLst>
                  <a:ext uri="{0D108BD9-81ED-4DB2-BD59-A6C34878D82A}">
                    <a16:rowId xmlns:a16="http://schemas.microsoft.com/office/drawing/2014/main" val="712847467"/>
                  </a:ext>
                </a:extLst>
              </a:tr>
            </a:tbl>
          </a:graphicData>
        </a:graphic>
      </p:graphicFrame>
    </p:spTree>
    <p:extLst>
      <p:ext uri="{BB962C8B-B14F-4D97-AF65-F5344CB8AC3E}">
        <p14:creationId xmlns:p14="http://schemas.microsoft.com/office/powerpoint/2010/main" val="4190783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7E05D46-519B-501F-EC33-FFAACEA9F584}"/>
              </a:ext>
            </a:extLst>
          </p:cNvPr>
          <p:cNvSpPr txBox="1"/>
          <p:nvPr/>
        </p:nvSpPr>
        <p:spPr>
          <a:xfrm>
            <a:off x="533400" y="864539"/>
            <a:ext cx="8168148" cy="1070165"/>
          </a:xfrm>
          <a:prstGeom prst="rect">
            <a:avLst/>
          </a:prstGeom>
          <a:noFill/>
        </p:spPr>
        <p:txBody>
          <a:bodyPr wrap="square">
            <a:spAutoFit/>
          </a:bodyPr>
          <a:lstStyle/>
          <a:p>
            <a:pPr>
              <a:lnSpc>
                <a:spcPct val="107000"/>
              </a:lnSpc>
              <a:spcAft>
                <a:spcPts val="800"/>
              </a:spcAf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Key Techniques :</a:t>
            </a:r>
          </a:p>
          <a:p>
            <a:pPr marR="0" algn="l" rtl="0">
              <a:lnSpc>
                <a:spcPct val="107000"/>
              </a:lnSpc>
              <a:spcBef>
                <a:spcPts val="0"/>
              </a:spcBef>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Two step Transfer Learning Process with following CNN Architectures :</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marR="0" algn="l" rtl="0">
              <a:lnSpc>
                <a:spcPct val="107000"/>
              </a:lnSpc>
              <a:spcBef>
                <a:spcPts val="0"/>
              </a:spcBef>
              <a:spcAft>
                <a:spcPts val="800"/>
              </a:spcAft>
            </a:pPr>
            <a:r>
              <a:rPr lang="en-US" sz="1600" b="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Alex Net</a:t>
            </a:r>
            <a:r>
              <a:rPr lang="en-IN"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b="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VGG-16	</a:t>
            </a:r>
            <a:r>
              <a:rPr lang="en-IN"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b="0" i="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GoogLe</a:t>
            </a:r>
            <a:r>
              <a:rPr lang="en-US" sz="1600" b="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Net</a:t>
            </a:r>
            <a:r>
              <a:rPr lang="en-IN"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b="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ResNet101</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EE5D66B2-04A2-2812-80A3-532DEC42380E}"/>
              </a:ext>
            </a:extLst>
          </p:cNvPr>
          <p:cNvPicPr>
            <a:picLocks noChangeAspect="1"/>
          </p:cNvPicPr>
          <p:nvPr/>
        </p:nvPicPr>
        <p:blipFill rotWithShape="1">
          <a:blip r:embed="rId2"/>
          <a:srcRect b="34624"/>
          <a:stretch/>
        </p:blipFill>
        <p:spPr>
          <a:xfrm>
            <a:off x="533400" y="2300748"/>
            <a:ext cx="3787009" cy="4023188"/>
          </a:xfrm>
          <a:prstGeom prst="rect">
            <a:avLst/>
          </a:prstGeom>
        </p:spPr>
      </p:pic>
      <p:pic>
        <p:nvPicPr>
          <p:cNvPr id="10" name="Picture 9">
            <a:extLst>
              <a:ext uri="{FF2B5EF4-FFF2-40B4-BE49-F238E27FC236}">
                <a16:creationId xmlns:a16="http://schemas.microsoft.com/office/drawing/2014/main" id="{FD1A22FF-9C20-B3B2-8FB6-C0EB250E8BBB}"/>
              </a:ext>
            </a:extLst>
          </p:cNvPr>
          <p:cNvPicPr>
            <a:picLocks noChangeAspect="1"/>
          </p:cNvPicPr>
          <p:nvPr/>
        </p:nvPicPr>
        <p:blipFill rotWithShape="1">
          <a:blip r:embed="rId2"/>
          <a:srcRect t="66237"/>
          <a:stretch/>
        </p:blipFill>
        <p:spPr>
          <a:xfrm>
            <a:off x="4320409" y="2300748"/>
            <a:ext cx="4220308" cy="2315497"/>
          </a:xfrm>
          <a:prstGeom prst="rect">
            <a:avLst/>
          </a:prstGeom>
        </p:spPr>
      </p:pic>
      <p:sp>
        <p:nvSpPr>
          <p:cNvPr id="2" name="Google Shape;200;p29">
            <a:extLst>
              <a:ext uri="{FF2B5EF4-FFF2-40B4-BE49-F238E27FC236}">
                <a16:creationId xmlns:a16="http://schemas.microsoft.com/office/drawing/2014/main" id="{B52F506D-76FF-6F5A-9006-7ED0A3F83B8A}"/>
              </a:ext>
            </a:extLst>
          </p:cNvPr>
          <p:cNvSpPr txBox="1"/>
          <p:nvPr/>
        </p:nvSpPr>
        <p:spPr>
          <a:xfrm>
            <a:off x="2664541" y="26490"/>
            <a:ext cx="3814917"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Literature Survey - 1</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Tree>
    <p:extLst>
      <p:ext uri="{BB962C8B-B14F-4D97-AF65-F5344CB8AC3E}">
        <p14:creationId xmlns:p14="http://schemas.microsoft.com/office/powerpoint/2010/main" val="834456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5A93D9-BB6E-B989-69B7-517E829DD4EF}"/>
              </a:ext>
            </a:extLst>
          </p:cNvPr>
          <p:cNvSpPr txBox="1"/>
          <p:nvPr/>
        </p:nvSpPr>
        <p:spPr>
          <a:xfrm>
            <a:off x="422788" y="647785"/>
            <a:ext cx="8652386" cy="2600264"/>
          </a:xfrm>
          <a:prstGeom prst="rect">
            <a:avLst/>
          </a:prstGeom>
          <a:noFill/>
        </p:spPr>
        <p:txBody>
          <a:bodyPr wrap="square">
            <a:spAutoFit/>
          </a:bodyPr>
          <a:lstStyle/>
          <a:p>
            <a:pPr algn="just">
              <a:lnSpc>
                <a:spcPct val="150000"/>
              </a:lnSpc>
              <a:spcAft>
                <a:spcPts val="800"/>
              </a:spcAf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Results</a:t>
            </a:r>
          </a:p>
          <a:p>
            <a:pPr algn="just">
              <a:lnSpc>
                <a:spcPct val="150000"/>
              </a:lnSpc>
              <a:spcAft>
                <a:spcPts val="800"/>
              </a:spcAft>
            </a:pP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Here Among four selected architectures produced similar results (TNR, TPR, MCC, and percentage of good billets to plant), but ResNet101 and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AlexNet</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produced the best results for different sugarcane varieties. ResNet101, on the other hand, required an excessive amount of processing time (around 10 to 20 times longer).</a:t>
            </a:r>
            <a:r>
              <a:rPr lang="en-IN" sz="1500" dirty="0">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AlexNet</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appears to be the best option for them, and it is implemented in a two-step transfer learning process that resulted in approximately 22 times fewer billets required to retrain the network for a new sugarcane variety.</a:t>
            </a:r>
            <a:endParaRPr lang="en-IN" sz="15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F588CD6A-C842-BF70-1814-E8F4151772BB}"/>
              </a:ext>
            </a:extLst>
          </p:cNvPr>
          <p:cNvPicPr>
            <a:picLocks noChangeAspect="1"/>
          </p:cNvPicPr>
          <p:nvPr/>
        </p:nvPicPr>
        <p:blipFill>
          <a:blip r:embed="rId2"/>
          <a:stretch>
            <a:fillRect/>
          </a:stretch>
        </p:blipFill>
        <p:spPr>
          <a:xfrm>
            <a:off x="1602658" y="3383790"/>
            <a:ext cx="5553754" cy="3031298"/>
          </a:xfrm>
          <a:prstGeom prst="rect">
            <a:avLst/>
          </a:prstGeom>
        </p:spPr>
      </p:pic>
      <p:sp>
        <p:nvSpPr>
          <p:cNvPr id="2" name="Google Shape;200;p29">
            <a:extLst>
              <a:ext uri="{FF2B5EF4-FFF2-40B4-BE49-F238E27FC236}">
                <a16:creationId xmlns:a16="http://schemas.microsoft.com/office/drawing/2014/main" id="{6930471E-F662-1594-4BB0-11B643BC2F30}"/>
              </a:ext>
            </a:extLst>
          </p:cNvPr>
          <p:cNvSpPr txBox="1"/>
          <p:nvPr/>
        </p:nvSpPr>
        <p:spPr>
          <a:xfrm>
            <a:off x="2664541" y="26490"/>
            <a:ext cx="3814917"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Literature Survey - 1</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Tree>
    <p:extLst>
      <p:ext uri="{BB962C8B-B14F-4D97-AF65-F5344CB8AC3E}">
        <p14:creationId xmlns:p14="http://schemas.microsoft.com/office/powerpoint/2010/main" val="2632484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1D38AA-63C1-4BC2-A83F-71167766AF32}"/>
              </a:ext>
            </a:extLst>
          </p:cNvPr>
          <p:cNvSpPr/>
          <p:nvPr/>
        </p:nvSpPr>
        <p:spPr>
          <a:xfrm>
            <a:off x="457198" y="1653444"/>
            <a:ext cx="8431307" cy="4718792"/>
          </a:xfrm>
          <a:prstGeom prst="rect">
            <a:avLst/>
          </a:prstGeom>
        </p:spPr>
        <p:txBody>
          <a:bodyPr wrap="square">
            <a:spAutoFit/>
          </a:bodyPr>
          <a:lstStyle/>
          <a:p>
            <a:pPr marL="342900" lvl="0" indent="-342900" algn="just">
              <a:lnSpc>
                <a:spcPct val="150000"/>
              </a:lnSpc>
              <a:spcAft>
                <a:spcPts val="1000"/>
              </a:spcAft>
              <a:buFont typeface="Calibri" panose="020F0502020204030204" pitchFamily="34" charset="0"/>
              <a:buAutoNum type="romanLcPeriod"/>
            </a:pPr>
            <a:r>
              <a:rPr lang="en-US" sz="1500" dirty="0">
                <a:latin typeface="Times New Roman" panose="02020603050405020304" pitchFamily="18" charset="0"/>
                <a:ea typeface="Times New Roman" panose="02020603050405020304" pitchFamily="18" charset="0"/>
                <a:cs typeface="Times New Roman" panose="02020603050405020304" pitchFamily="18" charset="0"/>
              </a:rPr>
              <a:t>This paper describes the deep learning </a:t>
            </a:r>
            <a:r>
              <a:rPr lang="en-US" sz="1500" dirty="0" err="1">
                <a:latin typeface="Times New Roman" panose="02020603050405020304" pitchFamily="18" charset="0"/>
                <a:ea typeface="Times New Roman" panose="02020603050405020304" pitchFamily="18" charset="0"/>
                <a:cs typeface="Times New Roman" panose="02020603050405020304" pitchFamily="18" charset="0"/>
              </a:rPr>
              <a:t>techniqes</a:t>
            </a:r>
            <a:r>
              <a:rPr lang="en-US" sz="1500" dirty="0">
                <a:latin typeface="Times New Roman" panose="02020603050405020304" pitchFamily="18" charset="0"/>
                <a:ea typeface="Times New Roman" panose="02020603050405020304" pitchFamily="18" charset="0"/>
                <a:cs typeface="Times New Roman" panose="02020603050405020304" pitchFamily="18" charset="0"/>
              </a:rPr>
              <a:t> for detection of insect pests in crop fields. </a:t>
            </a:r>
          </a:p>
          <a:p>
            <a:pPr marL="342900" lvl="0" indent="-342900">
              <a:lnSpc>
                <a:spcPct val="150000"/>
              </a:lnSpc>
              <a:spcAft>
                <a:spcPts val="1000"/>
              </a:spcAft>
              <a:buFont typeface="Calibri" panose="020F0502020204030204" pitchFamily="34" charset="0"/>
              <a:buAutoNum type="romanLcPeriod"/>
            </a:pPr>
            <a:r>
              <a:rPr lang="en-US" sz="1500" dirty="0">
                <a:latin typeface="Times New Roman" panose="02020603050405020304" pitchFamily="18" charset="0"/>
                <a:ea typeface="Times New Roman" panose="02020603050405020304" pitchFamily="18" charset="0"/>
                <a:cs typeface="Times New Roman" panose="02020603050405020304" pitchFamily="18" charset="0"/>
              </a:rPr>
              <a:t>Mainly employed two type of algorithms:</a:t>
            </a:r>
            <a:br>
              <a:rPr lang="en-US" sz="1500" dirty="0">
                <a:latin typeface="Times New Roman" panose="02020603050405020304" pitchFamily="18" charset="0"/>
                <a:ea typeface="Times New Roman" panose="02020603050405020304" pitchFamily="18" charset="0"/>
                <a:cs typeface="Times New Roman" panose="02020603050405020304" pitchFamily="18" charset="0"/>
              </a:rPr>
            </a:br>
            <a:r>
              <a:rPr lang="en-US" sz="1500" dirty="0">
                <a:latin typeface="Times New Roman" panose="02020603050405020304" pitchFamily="18" charset="0"/>
                <a:ea typeface="Times New Roman" panose="02020603050405020304" pitchFamily="18" charset="0"/>
                <a:cs typeface="Times New Roman" panose="02020603050405020304" pitchFamily="18" charset="0"/>
              </a:rPr>
              <a:t>	One stage Algorithm :	Yolo V5</a:t>
            </a:r>
            <a:br>
              <a:rPr lang="en-US" sz="1500" dirty="0">
                <a:latin typeface="Times New Roman" panose="02020603050405020304" pitchFamily="18" charset="0"/>
                <a:ea typeface="Times New Roman" panose="02020603050405020304" pitchFamily="18" charset="0"/>
                <a:cs typeface="Times New Roman" panose="02020603050405020304" pitchFamily="18" charset="0"/>
              </a:rPr>
            </a:br>
            <a:r>
              <a:rPr lang="en-US" sz="1500" dirty="0">
                <a:latin typeface="Times New Roman" panose="02020603050405020304" pitchFamily="18" charset="0"/>
                <a:ea typeface="Times New Roman" panose="02020603050405020304" pitchFamily="18" charset="0"/>
                <a:cs typeface="Times New Roman" panose="02020603050405020304" pitchFamily="18" charset="0"/>
              </a:rPr>
              <a:t>	Two stage Algorithm :	Faster RCNN &amp; Mask RCNN</a:t>
            </a:r>
          </a:p>
          <a:p>
            <a:pPr marL="342900" lvl="0" indent="-342900" algn="just">
              <a:lnSpc>
                <a:spcPct val="150000"/>
              </a:lnSpc>
              <a:spcAft>
                <a:spcPts val="1000"/>
              </a:spcAft>
              <a:buFont typeface="Calibri" panose="020F0502020204030204" pitchFamily="34" charset="0"/>
              <a:buAutoNum type="romanLcPeriod"/>
            </a:pPr>
            <a:r>
              <a:rPr lang="en-US" sz="1500" dirty="0">
                <a:latin typeface="Times New Roman" panose="02020603050405020304" pitchFamily="18" charset="0"/>
                <a:ea typeface="Times New Roman" panose="02020603050405020304" pitchFamily="18" charset="0"/>
                <a:cs typeface="Times New Roman" panose="02020603050405020304" pitchFamily="18" charset="0"/>
              </a:rPr>
              <a:t>One stage algorithms directly extracting features from images and detect the object location and classify them. These will output the (Coordinates of object such as bounding boxes) in the image and then classify that bounding box. these are relatively fast as there is no need of region proposal.</a:t>
            </a:r>
          </a:p>
          <a:p>
            <a:pPr marL="342900" lvl="0" indent="-342900" algn="just">
              <a:lnSpc>
                <a:spcPct val="150000"/>
              </a:lnSpc>
              <a:spcAft>
                <a:spcPts val="1000"/>
              </a:spcAft>
              <a:buFont typeface="Calibri" panose="020F0502020204030204" pitchFamily="34" charset="0"/>
              <a:buAutoNum type="romanLcPeriod"/>
            </a:pPr>
            <a:r>
              <a:rPr lang="en-US" sz="1500" dirty="0">
                <a:latin typeface="Times New Roman" panose="02020603050405020304" pitchFamily="18" charset="0"/>
                <a:ea typeface="Times New Roman" panose="02020603050405020304" pitchFamily="18" charset="0"/>
                <a:cs typeface="Times New Roman" panose="02020603050405020304" pitchFamily="18" charset="0"/>
              </a:rPr>
              <a:t>But two stage algorithms will generate a region of interest for objects in the image( such as masks for the object  and then extracts features from them to classify them. these models are relatively fast as intermediatory stage of finding the regions included.</a:t>
            </a:r>
          </a:p>
          <a:p>
            <a:pPr marL="342900" lvl="0" indent="-342900" algn="just">
              <a:lnSpc>
                <a:spcPct val="150000"/>
              </a:lnSpc>
              <a:spcAft>
                <a:spcPts val="1000"/>
              </a:spcAft>
              <a:buFont typeface="Calibri" panose="020F0502020204030204" pitchFamily="34" charset="0"/>
              <a:buAutoNum type="romanLcPeriod"/>
            </a:pPr>
            <a:r>
              <a:rPr lang="en-US" sz="1500" dirty="0">
                <a:latin typeface="Times New Roman" panose="02020603050405020304" pitchFamily="18" charset="0"/>
                <a:ea typeface="Times New Roman" panose="02020603050405020304" pitchFamily="18" charset="0"/>
                <a:cs typeface="Times New Roman" panose="02020603050405020304" pitchFamily="18" charset="0"/>
              </a:rPr>
              <a:t>However the one stage algorithms performed fast and better in a simple datasets involving less complexity. Two stage algorithms performed better on datasets having complex background.</a:t>
            </a:r>
          </a:p>
        </p:txBody>
      </p:sp>
      <p:sp>
        <p:nvSpPr>
          <p:cNvPr id="2" name="Google Shape;200;p29">
            <a:extLst>
              <a:ext uri="{FF2B5EF4-FFF2-40B4-BE49-F238E27FC236}">
                <a16:creationId xmlns:a16="http://schemas.microsoft.com/office/drawing/2014/main" id="{B5B3657B-20D3-1FD3-64C5-19C2DAAC66E0}"/>
              </a:ext>
            </a:extLst>
          </p:cNvPr>
          <p:cNvSpPr txBox="1"/>
          <p:nvPr/>
        </p:nvSpPr>
        <p:spPr>
          <a:xfrm>
            <a:off x="2664541" y="26490"/>
            <a:ext cx="3814917" cy="571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9900"/>
              </a:buClr>
              <a:buSzPts val="2800"/>
              <a:buFont typeface="Cambria" panose="02040503050406030204"/>
              <a:buNone/>
            </a:pPr>
            <a:r>
              <a:rPr lang="en-US"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rPr>
              <a:t>Literature Survey - 2</a:t>
            </a:r>
            <a:endParaRPr sz="2800" b="1" dirty="0">
              <a:solidFill>
                <a:srgbClr val="FFC000"/>
              </a:solidFill>
              <a:latin typeface="Times New Roman" panose="02020603050405020304" pitchFamily="18" charset="0"/>
              <a:ea typeface="Cambria" panose="02040503050406030204"/>
              <a:cs typeface="Times New Roman" panose="02020603050405020304" pitchFamily="18" charset="0"/>
              <a:sym typeface="Cambria" panose="02040503050406030204"/>
            </a:endParaRPr>
          </a:p>
        </p:txBody>
      </p:sp>
      <p:sp>
        <p:nvSpPr>
          <p:cNvPr id="5" name="TextBox 4">
            <a:extLst>
              <a:ext uri="{FF2B5EF4-FFF2-40B4-BE49-F238E27FC236}">
                <a16:creationId xmlns:a16="http://schemas.microsoft.com/office/drawing/2014/main" id="{3B9316D1-7003-0CF6-E53B-95FCABB18CB3}"/>
              </a:ext>
            </a:extLst>
          </p:cNvPr>
          <p:cNvSpPr txBox="1"/>
          <p:nvPr/>
        </p:nvSpPr>
        <p:spPr>
          <a:xfrm>
            <a:off x="371239" y="679426"/>
            <a:ext cx="8603226" cy="786754"/>
          </a:xfrm>
          <a:prstGeom prst="rect">
            <a:avLst/>
          </a:prstGeom>
          <a:noFill/>
        </p:spPr>
        <p:txBody>
          <a:bodyPr wrap="square">
            <a:spAutoFit/>
          </a:bodyPr>
          <a:lstStyle/>
          <a:p>
            <a:pPr lvl="0" algn="just">
              <a:lnSpc>
                <a:spcPct val="150000"/>
              </a:lnSpc>
              <a:spcAft>
                <a:spcPts val="1000"/>
              </a:spcAft>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2. Li, Wei, </a:t>
            </a:r>
            <a:r>
              <a:rPr lang="en-US" sz="1600" b="1" dirty="0" err="1">
                <a:effectLst/>
                <a:latin typeface="Times New Roman" panose="02020603050405020304" pitchFamily="18" charset="0"/>
                <a:ea typeface="Times New Roman" panose="02020603050405020304" pitchFamily="18" charset="0"/>
                <a:cs typeface="Times New Roman" panose="02020603050405020304" pitchFamily="18" charset="0"/>
              </a:rPr>
              <a:t>Tengfei</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 Zhu, </a:t>
            </a:r>
            <a:r>
              <a:rPr lang="en-US" sz="1600" b="1" dirty="0" err="1">
                <a:effectLst/>
                <a:latin typeface="Times New Roman" panose="02020603050405020304" pitchFamily="18" charset="0"/>
                <a:ea typeface="Times New Roman" panose="02020603050405020304" pitchFamily="18" charset="0"/>
                <a:cs typeface="Times New Roman" panose="02020603050405020304" pitchFamily="18" charset="0"/>
              </a:rPr>
              <a:t>Xiaoyu</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 Li, </a:t>
            </a:r>
            <a:r>
              <a:rPr lang="en-US" sz="1600" b="1" dirty="0" err="1">
                <a:effectLst/>
                <a:latin typeface="Times New Roman" panose="02020603050405020304" pitchFamily="18" charset="0"/>
                <a:ea typeface="Times New Roman" panose="02020603050405020304" pitchFamily="18" charset="0"/>
                <a:cs typeface="Times New Roman" panose="02020603050405020304" pitchFamily="18" charset="0"/>
              </a:rPr>
              <a:t>Jianzhang</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 Dong, and Jun Liu. 2022. “Recommending  Advanced Deep Learning Models for Efficient Insect Pest Detection Agriculture” 12, no. 7: 1065.</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031935"/>
      </p:ext>
    </p:extLst>
  </p:cSld>
  <p:clrMapOvr>
    <a:masterClrMapping/>
  </p:clrMapOvr>
</p:sld>
</file>

<file path=ppt/theme/theme1.xml><?xml version="1.0" encoding="utf-8"?>
<a:theme xmlns:a="http://schemas.openxmlformats.org/drawingml/2006/main" name="MIS Template">
  <a:themeElements>
    <a:clrScheme name="MIS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4151</TotalTime>
  <Words>3865</Words>
  <Application>Microsoft Office PowerPoint</Application>
  <PresentationFormat>On-screen Show (4:3)</PresentationFormat>
  <Paragraphs>325</Paragraphs>
  <Slides>47</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Calibri</vt:lpstr>
      <vt:lpstr>Cambria</vt:lpstr>
      <vt:lpstr>Times New Roman</vt:lpstr>
      <vt:lpstr>Verdana</vt:lpstr>
      <vt:lpstr>Wingdings</vt:lpstr>
      <vt:lpstr>MIS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Thulluru Prem Chand</dc:creator>
  <cp:lastModifiedBy>Thulluru Prem Chand</cp:lastModifiedBy>
  <cp:revision>317</cp:revision>
  <dcterms:created xsi:type="dcterms:W3CDTF">2022-02-03T03:56:00Z</dcterms:created>
  <dcterms:modified xsi:type="dcterms:W3CDTF">2022-11-25T06:36:54Z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092685BDB124428EAB24FC46833D6120</vt:lpwstr>
  </property>
  <property fmtid="{D5CDD505-2E9C-101B-9397-08002B2CF9AE}" pid="3" name="KSOProductBuildVer">
    <vt:lpwstr>1033-11.2.0.10463</vt:lpwstr>
  </property>
</Properties>
</file>